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7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20.xml"/>
  <Override ContentType="application/vnd.openxmlformats-officedocument.drawingml.chart+xml" PartName="/ppt/charts/chart25.xml"/>
  <Override ContentType="application/vnd.openxmlformats-officedocument.drawingml.chart+xml" PartName="/ppt/charts/chart9.xml"/>
  <Override ContentType="application/vnd.openxmlformats-officedocument.drawingml.chart+xml" PartName="/ppt/charts/chart4.xml"/>
  <Override ContentType="application/vnd.openxmlformats-officedocument.drawingml.chart+xml" PartName="/ppt/charts/chart16.xml"/>
  <Override ContentType="application/vnd.openxmlformats-officedocument.drawingml.chart+xml" PartName="/ppt/charts/chart12.xml"/>
  <Override ContentType="application/vnd.openxmlformats-officedocument.drawingml.chart+xml" PartName="/ppt/charts/chart8.xml"/>
  <Override ContentType="application/vnd.openxmlformats-officedocument.drawingml.chart+xml" PartName="/ppt/charts/chart5.xml"/>
  <Override ContentType="application/vnd.openxmlformats-officedocument.drawingml.chart+xml" PartName="/ppt/charts/chart11.xml"/>
  <Override ContentType="application/vnd.openxmlformats-officedocument.drawingml.chart+xml" PartName="/ppt/charts/chart24.xml"/>
  <Override ContentType="application/vnd.openxmlformats-officedocument.drawingml.chart+xml" PartName="/ppt/charts/chart15.xml"/>
  <Override ContentType="application/vnd.openxmlformats-officedocument.drawingml.chart+xml" PartName="/ppt/charts/chart1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23.xml"/>
  <Override ContentType="application/vnd.openxmlformats-officedocument.drawingml.chart+xml" PartName="/ppt/charts/chart14.xml"/>
  <Override ContentType="application/vnd.openxmlformats-officedocument.drawingml.chart+xml" PartName="/ppt/charts/chart3.xml"/>
  <Override ContentType="application/vnd.openxmlformats-officedocument.drawingml.chart+xml" PartName="/ppt/charts/chart18.xml"/>
  <Override ContentType="application/vnd.openxmlformats-officedocument.drawingml.chart+xml" PartName="/ppt/charts/chart21.xml"/>
  <Override ContentType="application/vnd.openxmlformats-officedocument.drawingml.chart+xml" PartName="/ppt/charts/chart22.xml"/>
  <Override ContentType="application/vnd.openxmlformats-officedocument.drawingml.chart+xml" PartName="/ppt/charts/chart17.xml"/>
  <Override ContentType="application/vnd.openxmlformats-officedocument.drawingml.chart+xml" PartName="/ppt/charts/chart26.xml"/>
  <Override ContentType="application/vnd.openxmlformats-officedocument.drawingml.chart+xml" PartName="/ppt/charts/chart13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3.xml"/>
  <Override ContentType="application/vnd.openxmlformats-officedocument.themeOverride+xml" PartName="/ppt/theme/themeOverride2.xml"/>
  <Override ContentType="application/vnd.openxmlformats-officedocument.themeOverride+xml" PartName="/ppt/theme/themeOverride4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5.xml"/>
  <Override ContentType="application/vnd.ms-office.chartstyle+xml" PartName="/ppt/charts/style7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  <p:sldMasterId id="2147483660" r:id="rId6"/>
    <p:sldMasterId id="214748367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</p:sldIdLst>
  <p:sldSz cy="6858000" cx="9906000"/>
  <p:notesSz cx="9928225" cy="6797675"/>
  <p:embeddedFontLst>
    <p:embeddedFont>
      <p:font typeface="Libre Baskerville"/>
      <p:regular r:id="rId83"/>
      <p:bold r:id="rId84"/>
      <p:italic r:id="rId8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86" roundtripDataSignature="AMtx7mg+plx/QDLGGJuu9qMeep4i1yCX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23D57BE-D5A2-4464-9E8B-DF9477733F02}">
  <a:tblStyle styleId="{223D57BE-D5A2-4464-9E8B-DF9477733F0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5C40088A-B96A-4D4B-AC92-932F86D4C47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5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537A57D5-35E5-4BDE-8487-25F0A7194924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4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4"/>
          </a:solidFill>
        </a:fill>
      </a:tcStyle>
    </a:firstRow>
    <a:neCell>
      <a:tcTxStyle/>
    </a:neCell>
    <a:nwCell>
      <a:tcTxStyle/>
    </a:nwCell>
  </a:tblStyle>
  <a:tblStyle styleId="{89F2A272-0AED-41A5-BF45-F16ED99F5980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20F46903-B706-4127-A640-23CE8A2A6A49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CEAF0"/>
          </a:solidFill>
        </a:fill>
      </a:tcStyle>
    </a:band1H>
    <a:band2H>
      <a:tcTxStyle/>
    </a:band2H>
    <a:band1V>
      <a:tcTxStyle/>
      <a:tcStyle>
        <a:fill>
          <a:solidFill>
            <a:srgbClr val="ECEAF0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4"/>
          </a:solidFill>
        </a:fill>
      </a:tcStyle>
    </a:firstRow>
    <a:neCell>
      <a:tcTxStyle/>
    </a:neCell>
    <a:nwCell>
      <a:tcTxStyle/>
    </a:nwCell>
  </a:tblStyle>
  <a:tblStyle styleId="{A9563BFA-B978-46FA-A0B7-030193D2AEDF}" styleName="Table_5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3EDE723-901A-4829-8304-7738C67C28E0}" styleName="Table_6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0736E8A7-6CAF-4578-B933-A328F98AE6F4}" styleName="Table_7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6E6E6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6E6E6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1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LibreBaskerville-bold.fntdata"/><Relationship Id="rId83" Type="http://schemas.openxmlformats.org/officeDocument/2006/relationships/font" Target="fonts/LibreBaskerville-regular.fntdata"/><Relationship Id="rId42" Type="http://schemas.openxmlformats.org/officeDocument/2006/relationships/slide" Target="slides/slide34.xml"/><Relationship Id="rId86" Type="http://customschemas.google.com/relationships/presentationmetadata" Target="metadata"/><Relationship Id="rId41" Type="http://schemas.openxmlformats.org/officeDocument/2006/relationships/slide" Target="slides/slide33.xml"/><Relationship Id="rId85" Type="http://schemas.openxmlformats.org/officeDocument/2006/relationships/font" Target="fonts/LibreBaskerville-italic.fntdata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slide" Target="slides/slide67.xml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slide" Target="slides/slide69.xml"/><Relationship Id="rId32" Type="http://schemas.openxmlformats.org/officeDocument/2006/relationships/slide" Target="slides/slide24.xml"/><Relationship Id="rId76" Type="http://schemas.openxmlformats.org/officeDocument/2006/relationships/slide" Target="slides/slide68.xml"/><Relationship Id="rId35" Type="http://schemas.openxmlformats.org/officeDocument/2006/relationships/slide" Target="slides/slide27.xml"/><Relationship Id="rId79" Type="http://schemas.openxmlformats.org/officeDocument/2006/relationships/slide" Target="slides/slide71.xml"/><Relationship Id="rId34" Type="http://schemas.openxmlformats.org/officeDocument/2006/relationships/slide" Target="slides/slide26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S%20SARIKA\Desktop\faculty%20feedback%202019-2020%202edited.docx.xlsx" TargetMode="External"/><Relationship Id="rId2" Type="http://schemas.microsoft.com/office/2011/relationships/chartColorStyle" Target="colors1.xml"/><Relationship Id="rId3" Type="http://schemas.microsoft.com/office/2011/relationships/chartStyle" Target="style1.xml"/></Relationships>
</file>

<file path=ppt/charts/_rels/chart10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1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2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3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E:\NAAC%2025-10-2023\diversity.xlsx" TargetMode="External"/><Relationship Id="rId3" Type="http://schemas.microsoft.com/office/2011/relationships/chartColorStyle" Target="colors3.xml"/><Relationship Id="rId4" Type="http://schemas.microsoft.com/office/2011/relationships/chartStyle" Target="style3.xml"/></Relationships>
</file>

<file path=ppt/charts/_rels/chart14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E:\NAAC%2025-10-2023\diversity.xlsx" TargetMode="External"/><Relationship Id="rId3" Type="http://schemas.microsoft.com/office/2011/relationships/chartColorStyle" Target="colors4.xml"/><Relationship Id="rId4" Type="http://schemas.microsoft.com/office/2011/relationships/chartStyle" Target="style4.xml"/></Relationships>
</file>

<file path=ppt/charts/_rels/chart15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E:\NAAC%2025-10-2023\diversity.xlsx" TargetMode="External"/><Relationship Id="rId3" Type="http://schemas.microsoft.com/office/2011/relationships/chartColorStyle" Target="colors5.xml"/><Relationship Id="rId4" Type="http://schemas.microsoft.com/office/2011/relationships/chartStyle" Target="style5.xml"/></Relationships>
</file>

<file path=ppt/charts/_rels/chart16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E:\NAAC%2025-10-2023\diversity.xlsx" TargetMode="External"/><Relationship Id="rId3" Type="http://schemas.microsoft.com/office/2011/relationships/chartColorStyle" Target="colors6.xml"/><Relationship Id="rId4" Type="http://schemas.microsoft.com/office/2011/relationships/chartStyle" Target="style6.xml"/></Relationships>
</file>

<file path=ppt/charts/_rels/chart17.xml.rels><?xml version="1.0" encoding="UTF-8" standalone="yes"?><Relationships xmlns="http://schemas.openxmlformats.org/package/2006/relationships"><Relationship Id="rId1" Type="http://schemas.openxmlformats.org/officeDocument/2006/relationships/oleObject" Target="file:///F:\NAAC%2025-10-2023\diversity.xlsx" TargetMode="External"/></Relationships>
</file>

<file path=ppt/charts/_rels/chart18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ColorStyle" Target="colors7.xml"/><Relationship Id="rId3" Type="http://schemas.microsoft.com/office/2011/relationships/chartStyle" Target="style7.xml"/></Relationships>
</file>

<file path=ppt/charts/_rels/chart19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S%20SARIKA\Desktop\feedback%20graphs.xlsx" TargetMode="External"/></Relationships>
</file>

<file path=ppt/charts/_rels/chart20.xml.rels><?xml version="1.0" encoding="UTF-8" standalone="yes"?><Relationships xmlns="http://schemas.openxmlformats.org/package/2006/relationships"><Relationship Id="rId1" Type="http://schemas.openxmlformats.org/officeDocument/2006/relationships/oleObject" Target="file:///E:\NAAC%2023-10-2023\NACC%20PPT%202023\Percentage\Percentage.xlsx" TargetMode="External"/></Relationships>
</file>

<file path=ppt/charts/_rels/chart21.xml.rels><?xml version="1.0" encoding="UTF-8" standalone="yes"?><Relationships xmlns="http://schemas.openxmlformats.org/package/2006/relationships"><Relationship Id="rId1" Type="http://schemas.openxmlformats.org/officeDocument/2006/relationships/oleObject" Target="file:///E:\NAAC%2023-10-2023\NACC%20PPT%202023\Percentage\Percentage.xlsx" TargetMode="External"/></Relationships>
</file>

<file path=ppt/charts/_rels/chart22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AUCEA\Downloads\CSE%20DEPT%20PLACEMENTS%202017-22%20Individual%20Count.xlsx" TargetMode="External"/></Relationships>
</file>

<file path=ppt/charts/_rels/chart23.xml.rels><?xml version="1.0" encoding="UTF-8" standalone="yes"?><Relationships xmlns="http://schemas.openxmlformats.org/package/2006/relationships"><Relationship Id="rId1" Type="http://schemas.openxmlformats.org/officeDocument/2006/relationships/oleObject" Target="file:///E:\CSE%20DEPT%20PLACEMENTS%202017-22%20Individual%20Count.xlsx" TargetMode="External"/></Relationships>
</file>

<file path=ppt/charts/_rels/chart24.xml.rels><?xml version="1.0" encoding="UTF-8" standalone="yes"?><Relationships xmlns="http://schemas.openxmlformats.org/package/2006/relationships"><Relationship Id="rId1" Type="http://schemas.openxmlformats.org/officeDocument/2006/relationships/oleObject" Target="file:///F:\Naac%2027-10-2023\faculty%20graph.xlsx" TargetMode="External"/></Relationships>
</file>

<file path=ppt/charts/_rels/chart25.xml.rels><?xml version="1.0" encoding="UTF-8" standalone="yes"?><Relationships xmlns="http://schemas.openxmlformats.org/package/2006/relationships"><Relationship Id="rId1" Type="http://schemas.openxmlformats.org/officeDocument/2006/relationships/oleObject" Target="file:///F:\Naac%2027-10-2023\faculty%20graph.xlsx" TargetMode="External"/><Relationship Id="rId2" Type="http://schemas.openxmlformats.org/officeDocument/2006/relationships/chartUserShapes" Target="../drawings/drawing1.xml"/></Relationships>
</file>

<file path=ppt/charts/_rels/chart26.xml.rels><?xml version="1.0" encoding="UTF-8" standalone="yes"?><Relationships xmlns="http://schemas.openxmlformats.org/package/2006/relationships"><Relationship Id="rId1" Type="http://schemas.openxmlformats.org/officeDocument/2006/relationships/oleObject" Target="file:///E:\Naac%2027-10-2023\faculty%20graph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Relationship Id="rId2" Type="http://schemas.microsoft.com/office/2011/relationships/chartColorStyle" Target="colors2.xml"/><Relationship Id="rId3" Type="http://schemas.microsoft.com/office/2011/relationships/chartStyle" Target="style2.xml"/></Relationships>
</file>

<file path=ppt/charts/_rels/chart4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S%20SARIKA\Desktop\employer%20edited.xlsx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openxmlformats.org/officeDocument/2006/relationships/oleObject" Target="file:///C:\Users\vahida\Desktop\attain.xlsx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feedback on curriculum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A. Strongly Agree</c:v>
                </c:pt>
              </c:strCache>
            </c:strRef>
          </c:tx>
          <c:spPr>
            <a:solidFill>
              <a:srgbClr val="61B12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Sheet4!$A$2:$A$17</c:f>
              <c:strCache>
                <c:ptCount val="16"/>
                <c:pt idx="0">
                  <c:v>Prerequist of the course were met</c:v>
                </c:pt>
                <c:pt idx="2">
                  <c:v>Course objectives and course outcomes</c:v>
                </c:pt>
                <c:pt idx="4">
                  <c:v>Content of syllabus </c:v>
                </c:pt>
                <c:pt idx="5">
                  <c:v>Orderliness of the students</c:v>
                </c:pt>
                <c:pt idx="6">
                  <c:v>sufficiency of classwork</c:v>
                </c:pt>
                <c:pt idx="7">
                  <c:v>Teaching and learning tools</c:v>
                </c:pt>
                <c:pt idx="8">
                  <c:v>assesment criteria</c:v>
                </c:pt>
                <c:pt idx="9">
                  <c:v>intended outcome</c:v>
                </c:pt>
                <c:pt idx="11">
                  <c:v>compliance of syllabi PO's</c:v>
                </c:pt>
                <c:pt idx="13">
                  <c:v>Additional Knowledge</c:v>
                </c:pt>
                <c:pt idx="15">
                  <c:v>Availability of Books</c:v>
                </c:pt>
              </c:strCache>
            </c:strRef>
          </c:cat>
          <c:val>
            <c:numRef>
              <c:f>Sheet4!$B$2:$B$17</c:f>
              <c:numCache>
                <c:formatCode>General</c:formatCode>
                <c:ptCount val="16"/>
                <c:pt idx="0">
                  <c:v>65</c:v>
                </c:pt>
                <c:pt idx="2">
                  <c:v>63</c:v>
                </c:pt>
                <c:pt idx="4">
                  <c:v>62</c:v>
                </c:pt>
                <c:pt idx="5">
                  <c:v>67</c:v>
                </c:pt>
                <c:pt idx="6">
                  <c:v>61</c:v>
                </c:pt>
                <c:pt idx="7">
                  <c:v>59</c:v>
                </c:pt>
                <c:pt idx="8">
                  <c:v>62</c:v>
                </c:pt>
                <c:pt idx="9">
                  <c:v>59</c:v>
                </c:pt>
                <c:pt idx="11">
                  <c:v>62</c:v>
                </c:pt>
                <c:pt idx="13">
                  <c:v>57</c:v>
                </c:pt>
                <c:pt idx="15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F9-4517-9A5F-28392E775B4B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B.Agree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Sheet4!$A$2:$A$17</c:f>
              <c:strCache>
                <c:ptCount val="16"/>
                <c:pt idx="0">
                  <c:v>Prerequist of the course were met</c:v>
                </c:pt>
                <c:pt idx="2">
                  <c:v>Course objectives and course outcomes</c:v>
                </c:pt>
                <c:pt idx="4">
                  <c:v>Content of syllabus </c:v>
                </c:pt>
                <c:pt idx="5">
                  <c:v>Orderliness of the students</c:v>
                </c:pt>
                <c:pt idx="6">
                  <c:v>sufficiency of classwork</c:v>
                </c:pt>
                <c:pt idx="7">
                  <c:v>Teaching and learning tools</c:v>
                </c:pt>
                <c:pt idx="8">
                  <c:v>assesment criteria</c:v>
                </c:pt>
                <c:pt idx="9">
                  <c:v>intended outcome</c:v>
                </c:pt>
                <c:pt idx="11">
                  <c:v>compliance of syllabi PO's</c:v>
                </c:pt>
                <c:pt idx="13">
                  <c:v>Additional Knowledge</c:v>
                </c:pt>
                <c:pt idx="15">
                  <c:v>Availability of Books</c:v>
                </c:pt>
              </c:strCache>
            </c:strRef>
          </c:cat>
          <c:val>
            <c:numRef>
              <c:f>Sheet4!$C$2:$C$17</c:f>
              <c:numCache>
                <c:formatCode>General</c:formatCode>
                <c:ptCount val="16"/>
                <c:pt idx="0">
                  <c:v>4</c:v>
                </c:pt>
                <c:pt idx="2">
                  <c:v>6</c:v>
                </c:pt>
                <c:pt idx="4">
                  <c:v>7</c:v>
                </c:pt>
                <c:pt idx="5">
                  <c:v>2</c:v>
                </c:pt>
                <c:pt idx="6">
                  <c:v>9</c:v>
                </c:pt>
                <c:pt idx="7">
                  <c:v>10</c:v>
                </c:pt>
                <c:pt idx="8">
                  <c:v>7</c:v>
                </c:pt>
                <c:pt idx="9">
                  <c:v>10</c:v>
                </c:pt>
                <c:pt idx="11">
                  <c:v>7</c:v>
                </c:pt>
                <c:pt idx="13">
                  <c:v>12</c:v>
                </c:pt>
                <c:pt idx="15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F9-4517-9A5F-28392E775B4B}"/>
            </c:ext>
          </c:extLst>
        </c:ser>
        <c:ser>
          <c:idx val="2"/>
          <c:order val="2"/>
          <c:tx>
            <c:strRef>
              <c:f>Sheet4!$D$1</c:f>
              <c:strCache>
                <c:ptCount val="1"/>
                <c:pt idx="0">
                  <c:v>C.Disagree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Sheet4!$A$2:$A$17</c:f>
              <c:strCache>
                <c:ptCount val="16"/>
                <c:pt idx="0">
                  <c:v>Prerequist of the course were met</c:v>
                </c:pt>
                <c:pt idx="2">
                  <c:v>Course objectives and course outcomes</c:v>
                </c:pt>
                <c:pt idx="4">
                  <c:v>Content of syllabus </c:v>
                </c:pt>
                <c:pt idx="5">
                  <c:v>Orderliness of the students</c:v>
                </c:pt>
                <c:pt idx="6">
                  <c:v>sufficiency of classwork</c:v>
                </c:pt>
                <c:pt idx="7">
                  <c:v>Teaching and learning tools</c:v>
                </c:pt>
                <c:pt idx="8">
                  <c:v>assesment criteria</c:v>
                </c:pt>
                <c:pt idx="9">
                  <c:v>intended outcome</c:v>
                </c:pt>
                <c:pt idx="11">
                  <c:v>compliance of syllabi PO's</c:v>
                </c:pt>
                <c:pt idx="13">
                  <c:v>Additional Knowledge</c:v>
                </c:pt>
                <c:pt idx="15">
                  <c:v>Availability of Books</c:v>
                </c:pt>
              </c:strCache>
            </c:strRef>
          </c:cat>
          <c:val>
            <c:numRef>
              <c:f>Sheet4!$D$2:$D$17</c:f>
              <c:numCache>
                <c:formatCode>General</c:formatCode>
                <c:ptCount val="16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1">
                  <c:v>0</c:v>
                </c:pt>
                <c:pt idx="13">
                  <c:v>0</c:v>
                </c:pt>
                <c:pt idx="1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FF9-4517-9A5F-28392E775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7078144"/>
        <c:axId val="187079680"/>
      </c:barChart>
      <c:catAx>
        <c:axId val="18707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079680"/>
        <c:crosses val="autoZero"/>
        <c:auto val="0"/>
        <c:lblAlgn val="ctr"/>
        <c:lblOffset val="100"/>
        <c:noMultiLvlLbl val="0"/>
      </c:catAx>
      <c:valAx>
        <c:axId val="18707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8707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M.Tech CN&amp;IS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Sheet1!$M$7</c:f>
              <c:strCache>
                <c:ptCount val="1"/>
                <c:pt idx="0">
                  <c:v>2020-21</c:v>
                </c:pt>
              </c:strCache>
            </c:strRef>
          </c:tx>
          <c:invertIfNegative val="0"/>
          <c:cat>
            <c:strRef>
              <c:f>Sheet1!$L$8:$L$10</c:f>
              <c:strCache>
                <c:ptCount val="3"/>
                <c:pt idx="0">
                  <c:v>SC</c:v>
                </c:pt>
                <c:pt idx="1">
                  <c:v>ST</c:v>
                </c:pt>
                <c:pt idx="2">
                  <c:v>OBC</c:v>
                </c:pt>
              </c:strCache>
            </c:strRef>
          </c:cat>
          <c:val>
            <c:numRef>
              <c:f>Sheet1!$M$8:$M$10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A0-43BD-8A38-5197C178FC63}"/>
            </c:ext>
          </c:extLst>
        </c:ser>
        <c:ser>
          <c:idx val="1"/>
          <c:order val="1"/>
          <c:tx>
            <c:strRef>
              <c:f>Sheet1!$N$7</c:f>
              <c:strCache>
                <c:ptCount val="1"/>
                <c:pt idx="0">
                  <c:v>2021-22</c:v>
                </c:pt>
              </c:strCache>
            </c:strRef>
          </c:tx>
          <c:invertIfNegative val="0"/>
          <c:cat>
            <c:strRef>
              <c:f>Sheet1!$L$8:$L$10</c:f>
              <c:strCache>
                <c:ptCount val="3"/>
                <c:pt idx="0">
                  <c:v>SC</c:v>
                </c:pt>
                <c:pt idx="1">
                  <c:v>ST</c:v>
                </c:pt>
                <c:pt idx="2">
                  <c:v>OBC</c:v>
                </c:pt>
              </c:strCache>
            </c:strRef>
          </c:cat>
          <c:val>
            <c:numRef>
              <c:f>Sheet1!$N$8:$N$10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A0-43BD-8A38-5197C178FC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690368"/>
        <c:axId val="187700352"/>
      </c:barChart>
      <c:catAx>
        <c:axId val="187690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700352"/>
        <c:crosses val="autoZero"/>
        <c:auto val="1"/>
        <c:lblAlgn val="ctr"/>
        <c:lblOffset val="100"/>
        <c:noMultiLvlLbl val="0"/>
      </c:catAx>
      <c:valAx>
        <c:axId val="1877003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 dirty="0"/>
                  <a:t>No.</a:t>
                </a:r>
                <a:r>
                  <a:rPr lang="en-IN" baseline="0" dirty="0"/>
                  <a:t> Of </a:t>
                </a:r>
                <a:r>
                  <a:rPr lang="en-IN" baseline="0" dirty="0" err="1"/>
                  <a:t>stucents</a:t>
                </a:r>
                <a:endParaRPr lang="en-IN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6903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M.Tech AIR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Sheet1!$D$14:$F$14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Sheet1!$D$15:$F$15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BB-4195-901D-B41FD5825F22}"/>
            </c:ext>
          </c:extLst>
        </c:ser>
        <c:ser>
          <c:idx val="1"/>
          <c:order val="1"/>
          <c:tx>
            <c:strRef>
              <c:f>Sheet1!$C$16</c:f>
              <c:strCache>
                <c:ptCount val="1"/>
                <c:pt idx="0">
                  <c:v>ST</c:v>
                </c:pt>
              </c:strCache>
            </c:strRef>
          </c:tx>
          <c:invertIfNegative val="0"/>
          <c:cat>
            <c:strRef>
              <c:f>Sheet1!$D$14:$F$14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Sheet1!$D$16:$F$16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BB-4195-901D-B41FD5825F22}"/>
            </c:ext>
          </c:extLst>
        </c:ser>
        <c:ser>
          <c:idx val="2"/>
          <c:order val="2"/>
          <c:tx>
            <c:strRef>
              <c:f>Sheet1!$C$17</c:f>
              <c:strCache>
                <c:ptCount val="1"/>
                <c:pt idx="0">
                  <c:v>OBC</c:v>
                </c:pt>
              </c:strCache>
            </c:strRef>
          </c:tx>
          <c:invertIfNegative val="0"/>
          <c:cat>
            <c:strRef>
              <c:f>Sheet1!$D$14:$F$14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Sheet1!$D$17:$F$17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BB-4195-901D-B41FD5825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745792"/>
        <c:axId val="187747328"/>
      </c:barChart>
      <c:catAx>
        <c:axId val="187745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747328"/>
        <c:crosses val="autoZero"/>
        <c:auto val="1"/>
        <c:lblAlgn val="ctr"/>
        <c:lblOffset val="100"/>
        <c:noMultiLvlLbl val="0"/>
      </c:catAx>
      <c:valAx>
        <c:axId val="1877473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 dirty="0"/>
                  <a:t>No.</a:t>
                </a:r>
                <a:r>
                  <a:rPr lang="en-IN" baseline="0" dirty="0"/>
                  <a:t> of Students</a:t>
                </a:r>
                <a:endParaRPr lang="en-IN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7457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M.Tech CN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Sheet1!$C$19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Sheet1!$D$18:$F$18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Sheet1!$D$19:$F$19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2F-4BAC-8AAE-E82A42984BFC}"/>
            </c:ext>
          </c:extLst>
        </c:ser>
        <c:ser>
          <c:idx val="1"/>
          <c:order val="1"/>
          <c:tx>
            <c:strRef>
              <c:f>Sheet1!$C$20</c:f>
              <c:strCache>
                <c:ptCount val="1"/>
                <c:pt idx="0">
                  <c:v>ST</c:v>
                </c:pt>
              </c:strCache>
            </c:strRef>
          </c:tx>
          <c:invertIfNegative val="0"/>
          <c:cat>
            <c:strRef>
              <c:f>Sheet1!$D$18:$F$18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Sheet1!$D$20:$F$20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2F-4BAC-8AAE-E82A42984BFC}"/>
            </c:ext>
          </c:extLst>
        </c:ser>
        <c:ser>
          <c:idx val="2"/>
          <c:order val="2"/>
          <c:tx>
            <c:strRef>
              <c:f>Sheet1!$C$21</c:f>
              <c:strCache>
                <c:ptCount val="1"/>
                <c:pt idx="0">
                  <c:v>OBC</c:v>
                </c:pt>
              </c:strCache>
            </c:strRef>
          </c:tx>
          <c:invertIfNegative val="0"/>
          <c:cat>
            <c:strRef>
              <c:f>Sheet1!$D$18:$F$18</c:f>
              <c:strCache>
                <c:ptCount val="3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</c:strCache>
            </c:strRef>
          </c:cat>
          <c:val>
            <c:numRef>
              <c:f>Sheet1!$D$21:$F$21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2F-4BAC-8AAE-E82A42984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8112256"/>
        <c:axId val="188114048"/>
      </c:barChart>
      <c:catAx>
        <c:axId val="188112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8114048"/>
        <c:crosses val="autoZero"/>
        <c:auto val="1"/>
        <c:lblAlgn val="ctr"/>
        <c:lblOffset val="100"/>
        <c:noMultiLvlLbl val="0"/>
      </c:catAx>
      <c:valAx>
        <c:axId val="1881140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/>
                  <a:t>No. Of Students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81122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B.Tech</a:t>
            </a:r>
            <a:r>
              <a:rPr lang="en-IN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CSE</a:t>
            </a:r>
            <a:endParaRPr lang="en-I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Sheet2!$A$3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Sheet2!$B$1:$F$1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Sheet2!$B$3:$F$3</c:f>
              <c:numCache>
                <c:formatCode>General</c:formatCode>
                <c:ptCount val="5"/>
                <c:pt idx="0">
                  <c:v>20</c:v>
                </c:pt>
                <c:pt idx="1">
                  <c:v>28</c:v>
                </c:pt>
                <c:pt idx="2">
                  <c:v>54</c:v>
                </c:pt>
                <c:pt idx="3">
                  <c:v>59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45-4529-B75D-42E6221ED9AB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Sheet2!$B$1:$F$1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Sheet2!$B$4:$F$4</c:f>
              <c:numCache>
                <c:formatCode>General</c:formatCode>
                <c:ptCount val="5"/>
                <c:pt idx="0">
                  <c:v>12</c:v>
                </c:pt>
                <c:pt idx="1">
                  <c:v>20</c:v>
                </c:pt>
                <c:pt idx="2">
                  <c:v>34</c:v>
                </c:pt>
                <c:pt idx="3">
                  <c:v>28</c:v>
                </c:pt>
                <c:pt idx="4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245-4529-B75D-42E6221ED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259328"/>
        <c:axId val="188273792"/>
      </c:barChart>
      <c:catAx>
        <c:axId val="18825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Academic</a:t>
                </a:r>
                <a:r>
                  <a:rPr lang="en-IN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Years</a:t>
                </a:r>
                <a:endParaRPr lang="en-IN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5299518810148731"/>
              <c:y val="0.79325422863808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273792"/>
        <c:crosses val="autoZero"/>
        <c:auto val="1"/>
        <c:lblAlgn val="ctr"/>
        <c:lblOffset val="100"/>
        <c:noMultiLvlLbl val="0"/>
      </c:catAx>
      <c:valAx>
        <c:axId val="18827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No.of</a:t>
                </a:r>
                <a:r>
                  <a:rPr lang="en-IN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Students</a:t>
                </a:r>
                <a:endParaRPr lang="en-IN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2222222222222223E-2"/>
              <c:y val="0.264439340915718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25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39326334208223"/>
          <c:y val="0.87427274715660541"/>
          <c:w val="0.29072440944881889"/>
          <c:h val="8.3746855555907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solidFill>
        <a:srgbClr val="1A00B8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/>
              <a:t>M.Tech</a:t>
            </a:r>
            <a:r>
              <a:rPr lang="en-IN" baseline="0"/>
              <a:t>  CST</a:t>
            </a:r>
            <a:endParaRPr lang="en-IN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Sheet2!$A$7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Sheet2!$B$1:$F$1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Sheet2!$B$7:$F$7</c:f>
              <c:numCache>
                <c:formatCode>General</c:formatCode>
                <c:ptCount val="5"/>
                <c:pt idx="0">
                  <c:v>15</c:v>
                </c:pt>
                <c:pt idx="1">
                  <c:v>13</c:v>
                </c:pt>
                <c:pt idx="2">
                  <c:v>13</c:v>
                </c:pt>
                <c:pt idx="3">
                  <c:v>7</c:v>
                </c:pt>
                <c:pt idx="4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FC-416D-8BDE-3726B9008A8C}"/>
            </c:ext>
          </c:extLst>
        </c:ser>
        <c:ser>
          <c:idx val="1"/>
          <c:order val="1"/>
          <c:tx>
            <c:strRef>
              <c:f>Sheet2!$A$8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Sheet2!$B$1:$F$1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Sheet2!$B$8:$F$8</c:f>
              <c:numCache>
                <c:formatCode>General</c:formatCode>
                <c:ptCount val="5"/>
                <c:pt idx="0">
                  <c:v>14</c:v>
                </c:pt>
                <c:pt idx="1">
                  <c:v>14</c:v>
                </c:pt>
                <c:pt idx="2">
                  <c:v>18</c:v>
                </c:pt>
                <c:pt idx="3">
                  <c:v>17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0FC-416D-8BDE-3726B9008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200064"/>
        <c:axId val="188201984"/>
      </c:barChart>
      <c:catAx>
        <c:axId val="188200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Academic</a:t>
                </a:r>
                <a:r>
                  <a:rPr lang="en-IN" baseline="0"/>
                  <a:t> Years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0.43361195532867491"/>
              <c:y val="0.785555876002143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201984"/>
        <c:crosses val="autoZero"/>
        <c:auto val="1"/>
        <c:lblAlgn val="ctr"/>
        <c:lblOffset val="100"/>
        <c:noMultiLvlLbl val="0"/>
      </c:catAx>
      <c:valAx>
        <c:axId val="1882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No.of</a:t>
                </a:r>
                <a:r>
                  <a:rPr lang="en-IN" baseline="0"/>
                  <a:t> Students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082910206066301E-2"/>
              <c:y val="0.280742344426053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20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solidFill>
        <a:srgbClr val="1A00B8"/>
      </a:solidFill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M.Tech AI&amp;ML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Sheet2!$M$14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Sheet2!$N$13:$O$13</c:f>
              <c:strCache>
                <c:ptCount val="2"/>
                <c:pt idx="0">
                  <c:v>2020-21</c:v>
                </c:pt>
                <c:pt idx="1">
                  <c:v>2021-22</c:v>
                </c:pt>
              </c:strCache>
            </c:strRef>
          </c:cat>
          <c:val>
            <c:numRef>
              <c:f>Sheet2!$N$14:$O$14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79-4DDC-90DF-BD6C726BFA9D}"/>
            </c:ext>
          </c:extLst>
        </c:ser>
        <c:ser>
          <c:idx val="1"/>
          <c:order val="1"/>
          <c:tx>
            <c:strRef>
              <c:f>Sheet2!$M$15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Sheet2!$N$13:$O$13</c:f>
              <c:strCache>
                <c:ptCount val="2"/>
                <c:pt idx="0">
                  <c:v>2020-21</c:v>
                </c:pt>
                <c:pt idx="1">
                  <c:v>2021-22</c:v>
                </c:pt>
              </c:strCache>
            </c:strRef>
          </c:cat>
          <c:val>
            <c:numRef>
              <c:f>Sheet2!$N$15:$O$15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79-4DDC-90DF-BD6C726BFA9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67"/>
        <c:overlap val="100"/>
        <c:axId val="188328960"/>
        <c:axId val="188351616"/>
      </c:barChart>
      <c:catAx>
        <c:axId val="188328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Academic 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351616"/>
        <c:crosses val="autoZero"/>
        <c:auto val="1"/>
        <c:lblAlgn val="ctr"/>
        <c:lblOffset val="100"/>
        <c:noMultiLvlLbl val="0"/>
      </c:catAx>
      <c:valAx>
        <c:axId val="18835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No.</a:t>
                </a:r>
                <a:r>
                  <a:rPr lang="en-IN" baseline="0"/>
                  <a:t> of Students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7897091722595078E-2"/>
              <c:y val="0.220933046837464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3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solidFill>
        <a:srgbClr val="1A00B8"/>
      </a:solidFill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M.Tech</a:t>
            </a:r>
            <a:r>
              <a:rPr lang="en-US" baseline="0" dirty="0"/>
              <a:t> CN&amp;IS</a:t>
            </a:r>
            <a:endParaRPr lang="en-IN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Sheet2!$H$14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Sheet2!$I$13:$J$13</c:f>
              <c:strCache>
                <c:ptCount val="2"/>
                <c:pt idx="0">
                  <c:v>2020-21</c:v>
                </c:pt>
                <c:pt idx="1">
                  <c:v>2021-22</c:v>
                </c:pt>
              </c:strCache>
            </c:strRef>
          </c:cat>
          <c:val>
            <c:numRef>
              <c:f>Sheet2!$I$14:$J$14</c:f>
              <c:numCache>
                <c:formatCode>General</c:formatCode>
                <c:ptCount val="2"/>
                <c:pt idx="0">
                  <c:v>5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D7-48E3-994F-889AB1D7CB5D}"/>
            </c:ext>
          </c:extLst>
        </c:ser>
        <c:ser>
          <c:idx val="1"/>
          <c:order val="1"/>
          <c:tx>
            <c:strRef>
              <c:f>Sheet2!$H$15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Sheet2!$I$13:$J$13</c:f>
              <c:strCache>
                <c:ptCount val="2"/>
                <c:pt idx="0">
                  <c:v>2020-21</c:v>
                </c:pt>
                <c:pt idx="1">
                  <c:v>2021-22</c:v>
                </c:pt>
              </c:strCache>
            </c:strRef>
          </c:cat>
          <c:val>
            <c:numRef>
              <c:f>Sheet2!$I$15:$J$15</c:f>
              <c:numCache>
                <c:formatCode>General</c:formatCode>
                <c:ptCount val="2"/>
                <c:pt idx="0">
                  <c:v>11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D7-48E3-994F-889AB1D7C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7"/>
        <c:overlap val="100"/>
        <c:axId val="188404864"/>
        <c:axId val="188406784"/>
      </c:barChart>
      <c:catAx>
        <c:axId val="1884048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Academic</a:t>
                </a:r>
                <a:r>
                  <a:rPr lang="en-IN" baseline="0"/>
                  <a:t> Years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0.47399300087489066"/>
              <c:y val="0.777976450860309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06784"/>
        <c:crosses val="autoZero"/>
        <c:auto val="1"/>
        <c:lblAlgn val="ctr"/>
        <c:lblOffset val="100"/>
        <c:noMultiLvlLbl val="0"/>
      </c:catAx>
      <c:valAx>
        <c:axId val="18840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/>
                  <a:t>No.</a:t>
                </a:r>
                <a:r>
                  <a:rPr lang="en-IN" baseline="0"/>
                  <a:t> of Students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1111111111111112E-2"/>
              <c:y val="0.2175415573053368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40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9050">
      <a:solidFill>
        <a:srgbClr val="1A00B8"/>
      </a:solidFill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Sheet2!$B$26</c:f>
              <c:strCache>
                <c:ptCount val="1"/>
                <c:pt idx="0">
                  <c:v>International students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Sheet2!$A$27:$A$31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Sheet2!$B$27:$B$31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9</c:v>
                </c:pt>
                <c:pt idx="3">
                  <c:v>20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41-4B44-9D1C-E92E8162F38F}"/>
            </c:ext>
          </c:extLst>
        </c:ser>
        <c:ser>
          <c:idx val="1"/>
          <c:order val="1"/>
          <c:tx>
            <c:strRef>
              <c:f>Sheet2!$C$26</c:f>
              <c:strCache>
                <c:ptCount val="1"/>
                <c:pt idx="0">
                  <c:v>National Students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Sheet2!$A$27:$A$31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Sheet2!$C$27:$C$31</c:f>
              <c:numCache>
                <c:formatCode>General</c:formatCode>
                <c:ptCount val="5"/>
                <c:pt idx="0">
                  <c:v>30</c:v>
                </c:pt>
                <c:pt idx="1">
                  <c:v>46</c:v>
                </c:pt>
                <c:pt idx="2">
                  <c:v>79</c:v>
                </c:pt>
                <c:pt idx="3">
                  <c:v>67</c:v>
                </c:pt>
                <c:pt idx="4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41-4B44-9D1C-E92E8162F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88434304"/>
        <c:axId val="188435840"/>
      </c:barChart>
      <c:catAx>
        <c:axId val="188434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8435840"/>
        <c:crosses val="autoZero"/>
        <c:auto val="1"/>
        <c:lblAlgn val="ctr"/>
        <c:lblOffset val="100"/>
        <c:noMultiLvlLbl val="0"/>
      </c:catAx>
      <c:valAx>
        <c:axId val="188435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18843430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 w="19050">
      <a:solidFill>
        <a:srgbClr val="2B06CA"/>
      </a:solidFill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1A00B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dirty="0">
                <a:solidFill>
                  <a:srgbClr val="1A00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Attainment Chart</a:t>
            </a:r>
          </a:p>
        </c:rich>
      </c:tx>
      <c:layout>
        <c:manualLayout>
          <c:xMode val="edge"/>
          <c:yMode val="edge"/>
          <c:x val="0.31349995154744825"/>
          <c:y val="1.31040142307530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91307">
                <a:alpha val="75000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Sheet1!$A$13:$A$24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Sheet1!$C$13:$C$24</c:f>
              <c:numCache>
                <c:formatCode>General</c:formatCode>
                <c:ptCount val="12"/>
                <c:pt idx="0">
                  <c:v>2.85</c:v>
                </c:pt>
                <c:pt idx="1">
                  <c:v>2.85</c:v>
                </c:pt>
                <c:pt idx="2">
                  <c:v>2.85</c:v>
                </c:pt>
                <c:pt idx="3">
                  <c:v>2.85</c:v>
                </c:pt>
                <c:pt idx="4">
                  <c:v>2.85</c:v>
                </c:pt>
                <c:pt idx="5">
                  <c:v>1.66</c:v>
                </c:pt>
                <c:pt idx="6">
                  <c:v>1.66</c:v>
                </c:pt>
                <c:pt idx="7">
                  <c:v>1.9</c:v>
                </c:pt>
                <c:pt idx="8">
                  <c:v>0.95</c:v>
                </c:pt>
                <c:pt idx="9">
                  <c:v>0.95</c:v>
                </c:pt>
                <c:pt idx="10">
                  <c:v>1.9</c:v>
                </c:pt>
                <c:pt idx="11">
                  <c:v>1.19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86-4092-9517-AEF09E1EB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8941824"/>
        <c:axId val="188943744"/>
      </c:barChart>
      <c:catAx>
        <c:axId val="188941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A00B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200" b="1">
                    <a:solidFill>
                      <a:srgbClr val="1A00B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PO's</a:t>
                </a:r>
              </a:p>
            </c:rich>
          </c:tx>
          <c:layout>
            <c:manualLayout>
              <c:xMode val="edge"/>
              <c:yMode val="edge"/>
              <c:x val="0.48009725648749474"/>
              <c:y val="0.925315029444479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943744"/>
        <c:crosses val="autoZero"/>
        <c:auto val="1"/>
        <c:lblAlgn val="ctr"/>
        <c:lblOffset val="100"/>
        <c:noMultiLvlLbl val="0"/>
      </c:catAx>
      <c:valAx>
        <c:axId val="18894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1A00B8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100" b="1" dirty="0">
                    <a:solidFill>
                      <a:srgbClr val="1A00B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 Attainment</a:t>
                </a:r>
              </a:p>
            </c:rich>
          </c:tx>
          <c:layout>
            <c:manualLayout>
              <c:xMode val="edge"/>
              <c:yMode val="edge"/>
              <c:x val="7.5833047605112528E-3"/>
              <c:y val="0.2333838691992381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894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en-IN" sz="1600">
                <a:latin typeface="Times New Roman" pitchFamily="18" charset="0"/>
                <a:cs typeface="Times New Roman" pitchFamily="18" charset="0"/>
              </a:rPr>
              <a:t>Overall</a:t>
            </a:r>
            <a:r>
              <a:rPr lang="en-IN" sz="1600" baseline="0">
                <a:latin typeface="Times New Roman" pitchFamily="18" charset="0"/>
                <a:cs typeface="Times New Roman" pitchFamily="18" charset="0"/>
              </a:rPr>
              <a:t> PO Attainment </a:t>
            </a:r>
            <a:endParaRPr lang="en-IN" sz="16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Sheet1!$C$20:$C$31</c:f>
              <c:strCache>
                <c:ptCount val="12"/>
                <c:pt idx="0">
                  <c:v>PO1</c:v>
                </c:pt>
                <c:pt idx="1">
                  <c:v>PO2</c:v>
                </c:pt>
                <c:pt idx="2">
                  <c:v>PO3</c:v>
                </c:pt>
                <c:pt idx="3">
                  <c:v>PO4</c:v>
                </c:pt>
                <c:pt idx="4">
                  <c:v>PO5</c:v>
                </c:pt>
                <c:pt idx="5">
                  <c:v>PO6</c:v>
                </c:pt>
                <c:pt idx="6">
                  <c:v>PO7</c:v>
                </c:pt>
                <c:pt idx="7">
                  <c:v>PO8</c:v>
                </c:pt>
                <c:pt idx="8">
                  <c:v>PO9</c:v>
                </c:pt>
                <c:pt idx="9">
                  <c:v>PO10</c:v>
                </c:pt>
                <c:pt idx="10">
                  <c:v>PO11</c:v>
                </c:pt>
                <c:pt idx="11">
                  <c:v>PO12</c:v>
                </c:pt>
              </c:strCache>
            </c:strRef>
          </c:cat>
          <c:val>
            <c:numRef>
              <c:f>Sheet1!$H$20:$H$31</c:f>
              <c:numCache>
                <c:formatCode>General</c:formatCode>
                <c:ptCount val="12"/>
                <c:pt idx="0">
                  <c:v>2.7</c:v>
                </c:pt>
                <c:pt idx="1">
                  <c:v>2.7</c:v>
                </c:pt>
                <c:pt idx="2">
                  <c:v>2.4</c:v>
                </c:pt>
                <c:pt idx="3">
                  <c:v>2.4</c:v>
                </c:pt>
                <c:pt idx="4">
                  <c:v>2.2000000000000002</c:v>
                </c:pt>
                <c:pt idx="5">
                  <c:v>2.5</c:v>
                </c:pt>
                <c:pt idx="6">
                  <c:v>1.9</c:v>
                </c:pt>
                <c:pt idx="7">
                  <c:v>1.8</c:v>
                </c:pt>
                <c:pt idx="8">
                  <c:v>2.2999999999999998</c:v>
                </c:pt>
                <c:pt idx="9">
                  <c:v>2.1</c:v>
                </c:pt>
                <c:pt idx="10">
                  <c:v>2.2000000000000002</c:v>
                </c:pt>
                <c:pt idx="11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39-4B76-82C6-0D86E82DE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277312"/>
        <c:axId val="189279232"/>
      </c:barChart>
      <c:catAx>
        <c:axId val="189277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IN" sz="1200">
                    <a:latin typeface="Times New Roman" pitchFamily="18" charset="0"/>
                    <a:cs typeface="Times New Roman" pitchFamily="18" charset="0"/>
                  </a:rPr>
                  <a:t>Program</a:t>
                </a:r>
                <a:r>
                  <a:rPr lang="en-IN" sz="1200" baseline="0">
                    <a:latin typeface="Times New Roman" pitchFamily="18" charset="0"/>
                    <a:cs typeface="Times New Roman" pitchFamily="18" charset="0"/>
                  </a:rPr>
                  <a:t> Outcomes</a:t>
                </a:r>
                <a:endParaRPr lang="en-IN" sz="120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3651847963449014"/>
              <c:y val="0.9030092398324817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279232"/>
        <c:crosses val="autoZero"/>
        <c:auto val="1"/>
        <c:lblAlgn val="ctr"/>
        <c:lblOffset val="100"/>
        <c:noMultiLvlLbl val="0"/>
      </c:catAx>
      <c:valAx>
        <c:axId val="1892792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200">
                    <a:latin typeface="Times New Roman" pitchFamily="18" charset="0"/>
                    <a:cs typeface="Times New Roman" pitchFamily="18" charset="0"/>
                  </a:rPr>
                  <a:t>Overall PO Attainment </a:t>
                </a:r>
              </a:p>
            </c:rich>
          </c:tx>
          <c:layout>
            <c:manualLayout>
              <c:xMode val="edge"/>
              <c:yMode val="edge"/>
              <c:x val="1.3827160493827161E-2"/>
              <c:y val="0.258025160648022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277312"/>
        <c:crosses val="autoZero"/>
        <c:crossBetween val="between"/>
      </c:valAx>
    </c:plotArea>
    <c:plotVisOnly val="1"/>
    <c:dispBlanksAs val="gap"/>
    <c:showDLblsOverMax val="0"/>
  </c:chart>
  <c:spPr>
    <a:ln w="28575"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IN" sz="1800" b="1" i="0" u="none" strike="noStrike" kern="1200" spc="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Faculty feedback on curriculum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'faculty feedback'!$B$1</c:f>
              <c:strCache>
                <c:ptCount val="1"/>
                <c:pt idx="0">
                  <c:v>A. Strongly Agree</c:v>
                </c:pt>
              </c:strCache>
            </c:strRef>
          </c:tx>
          <c:spPr>
            <a:solidFill>
              <a:srgbClr val="61B125"/>
            </a:solidFill>
            <a:ln>
              <a:noFill/>
            </a:ln>
            <a:effectLst/>
          </c:spPr>
          <c:invertIfNegative val="0"/>
          <c:cat>
            <c:strRef>
              <c:f>'faculty feedback'!$A$2:$A$12</c:f>
              <c:strCache>
                <c:ptCount val="11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</c:strCache>
            </c:strRef>
          </c:cat>
          <c:val>
            <c:numRef>
              <c:f>'faculty feedback'!$B$2:$B$12</c:f>
              <c:numCache>
                <c:formatCode>General</c:formatCode>
                <c:ptCount val="11"/>
                <c:pt idx="0">
                  <c:v>29</c:v>
                </c:pt>
                <c:pt idx="1">
                  <c:v>29</c:v>
                </c:pt>
                <c:pt idx="2">
                  <c:v>29</c:v>
                </c:pt>
                <c:pt idx="3">
                  <c:v>29</c:v>
                </c:pt>
                <c:pt idx="4">
                  <c:v>26</c:v>
                </c:pt>
                <c:pt idx="5">
                  <c:v>21</c:v>
                </c:pt>
                <c:pt idx="6">
                  <c:v>26</c:v>
                </c:pt>
                <c:pt idx="7">
                  <c:v>26</c:v>
                </c:pt>
                <c:pt idx="8">
                  <c:v>23</c:v>
                </c:pt>
                <c:pt idx="9">
                  <c:v>27</c:v>
                </c:pt>
                <c:pt idx="1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97-496A-B9C6-F803033C6225}"/>
            </c:ext>
          </c:extLst>
        </c:ser>
        <c:ser>
          <c:idx val="1"/>
          <c:order val="1"/>
          <c:tx>
            <c:strRef>
              <c:f>'faculty feedback'!$C$1</c:f>
              <c:strCache>
                <c:ptCount val="1"/>
                <c:pt idx="0">
                  <c:v>B.Agree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'faculty feedback'!$A$2:$A$12</c:f>
              <c:strCache>
                <c:ptCount val="11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</c:strCache>
            </c:strRef>
          </c:cat>
          <c:val>
            <c:numRef>
              <c:f>'faculty feedback'!$C$2:$C$12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9</c:v>
                </c:pt>
                <c:pt idx="6">
                  <c:v>4</c:v>
                </c:pt>
                <c:pt idx="7">
                  <c:v>4</c:v>
                </c:pt>
                <c:pt idx="8">
                  <c:v>7</c:v>
                </c:pt>
                <c:pt idx="9">
                  <c:v>3</c:v>
                </c:pt>
                <c:pt idx="1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797-496A-B9C6-F803033C6225}"/>
            </c:ext>
          </c:extLst>
        </c:ser>
        <c:ser>
          <c:idx val="2"/>
          <c:order val="2"/>
          <c:tx>
            <c:strRef>
              <c:f>'faculty feedback'!$D$1</c:f>
              <c:strCache>
                <c:ptCount val="1"/>
                <c:pt idx="0">
                  <c:v>C.Disagree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'faculty feedback'!$A$2:$A$12</c:f>
              <c:strCache>
                <c:ptCount val="11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  <c:pt idx="6">
                  <c:v>Q7</c:v>
                </c:pt>
                <c:pt idx="7">
                  <c:v>Q8</c:v>
                </c:pt>
                <c:pt idx="8">
                  <c:v>Q9</c:v>
                </c:pt>
                <c:pt idx="9">
                  <c:v>Q10</c:v>
                </c:pt>
                <c:pt idx="10">
                  <c:v>Q11</c:v>
                </c:pt>
              </c:strCache>
            </c:strRef>
          </c:cat>
          <c:val>
            <c:numRef>
              <c:f>'faculty feedback'!$D$2:$D$12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97-496A-B9C6-F803033C6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262848"/>
        <c:axId val="187264384"/>
      </c:barChart>
      <c:catAx>
        <c:axId val="18726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64384"/>
        <c:crosses val="autoZero"/>
        <c:auto val="1"/>
        <c:lblAlgn val="ctr"/>
        <c:lblOffset val="100"/>
        <c:noMultiLvlLbl val="0"/>
      </c:catAx>
      <c:valAx>
        <c:axId val="18726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8726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en-IN" sz="1200" dirty="0">
                <a:latin typeface="Times New Roman" pitchFamily="18" charset="0"/>
                <a:cs typeface="Times New Roman" pitchFamily="18" charset="0"/>
              </a:rPr>
              <a:t>Pass</a:t>
            </a:r>
            <a:r>
              <a:rPr lang="en-IN" sz="1200" baseline="0" dirty="0">
                <a:latin typeface="Times New Roman" pitchFamily="18" charset="0"/>
                <a:cs typeface="Times New Roman" pitchFamily="18" charset="0"/>
              </a:rPr>
              <a:t> Percentage of B.Tech &amp; B.Tech + M.Tech          ( Integrated) (2017-2022) </a:t>
            </a:r>
            <a:endParaRPr lang="en-IN" sz="12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D4D-4C0A-98CA-8820F7DFC67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D4D-4C0A-98CA-8820F7DFC67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D4D-4C0A-98CA-8820F7DFC671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CD4D-4C0A-98CA-8820F7DFC671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D4D-4C0A-98CA-8820F7DFC6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percentage!$C$3:$G$3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percentage!$C$4:$G$4</c:f>
              <c:numCache>
                <c:formatCode>0</c:formatCode>
                <c:ptCount val="5"/>
                <c:pt idx="0">
                  <c:v>91.502753737214789</c:v>
                </c:pt>
                <c:pt idx="1">
                  <c:v>93.668831168831161</c:v>
                </c:pt>
                <c:pt idx="2">
                  <c:v>100</c:v>
                </c:pt>
                <c:pt idx="3">
                  <c:v>100</c:v>
                </c:pt>
                <c:pt idx="4">
                  <c:v>99.137931034482762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D4D-4C0A-98CA-8820F7DFC671}"/>
            </c:ext>
          </c:extLst>
        </c:ser>
        <c:ser>
          <c:idx val="1"/>
          <c:order val="1"/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percentage!$C$3:$G$3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percentage!$C$5:$G$5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D4D-4C0A-98CA-8820F7DFC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89100800"/>
        <c:axId val="189102720"/>
      </c:barChart>
      <c:catAx>
        <c:axId val="189100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IN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Academic</a:t>
                </a:r>
                <a:r>
                  <a:rPr lang="en-IN" sz="11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Year</a:t>
                </a:r>
                <a:endPara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9102720"/>
        <c:crosses val="autoZero"/>
        <c:auto val="1"/>
        <c:lblAlgn val="ctr"/>
        <c:lblOffset val="100"/>
        <c:noMultiLvlLbl val="0"/>
      </c:catAx>
      <c:valAx>
        <c:axId val="189102720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endPara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9100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en-IN" sz="1200">
                <a:latin typeface="Times New Roman" pitchFamily="18" charset="0"/>
                <a:cs typeface="Times New Roman" pitchFamily="18" charset="0"/>
              </a:rPr>
              <a:t>Pass</a:t>
            </a:r>
            <a:r>
              <a:rPr lang="en-IN" sz="1200" baseline="0">
                <a:latin typeface="Times New Roman" pitchFamily="18" charset="0"/>
                <a:cs typeface="Times New Roman" pitchFamily="18" charset="0"/>
              </a:rPr>
              <a:t> Percentage of M.Tech Programmes</a:t>
            </a:r>
          </a:p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en-IN" sz="1200" baseline="0">
                <a:latin typeface="Times New Roman" pitchFamily="18" charset="0"/>
                <a:cs typeface="Times New Roman" pitchFamily="18" charset="0"/>
              </a:rPr>
              <a:t>(2017-2022)</a:t>
            </a:r>
            <a:endParaRPr lang="en-IN" sz="12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065-4B76-B4ED-84CC332D2C9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065-4B76-B4ED-84CC332D2C9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065-4B76-B4ED-84CC332D2C9F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4065-4B76-B4ED-84CC332D2C9F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4065-4B76-B4ED-84CC332D2C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percentage!$C$8:$G$8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percentage!$C$9:$G$9</c:f>
              <c:numCache>
                <c:formatCode>0</c:formatCode>
                <c:ptCount val="5"/>
                <c:pt idx="0">
                  <c:v>87.09401709401709</c:v>
                </c:pt>
                <c:pt idx="1">
                  <c:v>94.386288998357983</c:v>
                </c:pt>
                <c:pt idx="2">
                  <c:v>100</c:v>
                </c:pt>
                <c:pt idx="3">
                  <c:v>100</c:v>
                </c:pt>
                <c:pt idx="4">
                  <c:v>94.966761633428305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065-4B76-B4ED-84CC332D2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11456"/>
        <c:axId val="189013376"/>
      </c:barChart>
      <c:catAx>
        <c:axId val="189011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Academic</a:t>
                </a:r>
                <a:r>
                  <a:rPr lang="en-US" sz="11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Year</a:t>
                </a:r>
                <a:endPara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9013376"/>
        <c:crosses val="autoZero"/>
        <c:auto val="1"/>
        <c:lblAlgn val="ctr"/>
        <c:lblOffset val="100"/>
        <c:noMultiLvlLbl val="0"/>
      </c:catAx>
      <c:valAx>
        <c:axId val="189013376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</a:t>
                </a:r>
                <a:endPara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en-US"/>
          </a:p>
        </c:txPr>
        <c:crossAx val="189011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kern="1200" baseline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Placement Percentage of B.Tech (CSE) &amp; B.Tech+M.Tech (CSE) </a:t>
            </a:r>
            <a:endParaRPr lang="en-IN" dirty="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'[CSE DEPT PLACEMENTS 2017-22 Individual Count.xlsx]only B.Tech'!$C$13</c:f>
              <c:strCache>
                <c:ptCount val="1"/>
                <c:pt idx="0">
                  <c:v>placement percentage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'[CSE DEPT PLACEMENTS 2017-22 Individual Count.xlsx]only B.Tech'!$B$14:$B$18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'[CSE DEPT PLACEMENTS 2017-22 Individual Count.xlsx]only B.Tech'!$C$14:$C$18</c:f>
              <c:numCache>
                <c:formatCode>0</c:formatCode>
                <c:ptCount val="5"/>
                <c:pt idx="0">
                  <c:v>96.039603960396036</c:v>
                </c:pt>
                <c:pt idx="1">
                  <c:v>98</c:v>
                </c:pt>
                <c:pt idx="2">
                  <c:v>99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5C-46F1-86C5-1FC6DC520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9429632"/>
        <c:axId val="189448192"/>
      </c:barChart>
      <c:catAx>
        <c:axId val="189429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IN" sz="1100" dirty="0">
                    <a:latin typeface="Times New Roman" pitchFamily="18" charset="0"/>
                    <a:cs typeface="Times New Roman" pitchFamily="18" charset="0"/>
                  </a:rPr>
                  <a:t>Academic year</a:t>
                </a:r>
              </a:p>
            </c:rich>
          </c:tx>
          <c:layout>
            <c:manualLayout>
              <c:xMode val="edge"/>
              <c:yMode val="edge"/>
              <c:x val="0.41538290288326696"/>
              <c:y val="0.86678197379953359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448192"/>
        <c:crossesAt val="0"/>
        <c:auto val="1"/>
        <c:lblAlgn val="ctr"/>
        <c:lblOffset val="100"/>
        <c:noMultiLvlLbl val="0"/>
      </c:catAx>
      <c:valAx>
        <c:axId val="18944819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IN" dirty="0">
                    <a:latin typeface="Times New Roman" pitchFamily="18" charset="0"/>
                    <a:cs typeface="Times New Roman" pitchFamily="18" charset="0"/>
                  </a:rPr>
                  <a:t>Placement</a:t>
                </a:r>
                <a:r>
                  <a:rPr lang="en-IN" baseline="0" dirty="0">
                    <a:latin typeface="Times New Roman" pitchFamily="18" charset="0"/>
                    <a:cs typeface="Times New Roman" pitchFamily="18" charset="0"/>
                  </a:rPr>
                  <a:t> Percentage</a:t>
                </a:r>
                <a:endParaRPr lang="en-IN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2939876074996236E-2"/>
              <c:y val="0.30530976029378348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42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500">
                <a:latin typeface="Times New Roman" pitchFamily="18" charset="0"/>
                <a:cs typeface="Times New Roman" pitchFamily="18" charset="0"/>
              </a:defRPr>
            </a:pPr>
            <a:r>
              <a:rPr lang="en-IN" sz="1500" dirty="0">
                <a:latin typeface="Times New Roman" pitchFamily="18" charset="0"/>
                <a:cs typeface="Times New Roman" pitchFamily="18" charset="0"/>
              </a:rPr>
              <a:t>Students attending</a:t>
            </a:r>
            <a:r>
              <a:rPr lang="en-IN" sz="1500" baseline="0" dirty="0">
                <a:latin typeface="Times New Roman" pitchFamily="18" charset="0"/>
                <a:cs typeface="Times New Roman" pitchFamily="18" charset="0"/>
              </a:rPr>
              <a:t> other exams </a:t>
            </a:r>
            <a:endParaRPr lang="en-IN" sz="15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93599326017454"/>
          <c:y val="3.4340407302725175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3.2005156253904821E-2"/>
                  <c:y val="0.150604124634433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29-4F61-9580-2325AA678C0B}"/>
                </c:ext>
              </c:extLst>
            </c:dLbl>
            <c:dLbl>
              <c:idx val="1"/>
              <c:layout>
                <c:manualLayout>
                  <c:x val="-7.1058897647313865E-2"/>
                  <c:y val="0.1625014155287240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29-4F61-9580-2325AA678C0B}"/>
                </c:ext>
              </c:extLst>
            </c:dLbl>
            <c:dLbl>
              <c:idx val="2"/>
              <c:layout>
                <c:manualLayout>
                  <c:x val="-0.14528669457506529"/>
                  <c:y val="0.3206397976167837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29-4F61-9580-2325AA678C0B}"/>
                </c:ext>
              </c:extLst>
            </c:dLbl>
            <c:dLbl>
              <c:idx val="3"/>
              <c:layout>
                <c:manualLayout>
                  <c:x val="-0.30193978922882536"/>
                  <c:y val="9.320967696453975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29-4F61-9580-2325AA678C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gre!$B$2:$B$5</c:f>
              <c:strCache>
                <c:ptCount val="4"/>
                <c:pt idx="0">
                  <c:v>GRE</c:v>
                </c:pt>
                <c:pt idx="1">
                  <c:v>GATE</c:v>
                </c:pt>
                <c:pt idx="2">
                  <c:v>GMAT &amp; CAT</c:v>
                </c:pt>
                <c:pt idx="3">
                  <c:v>NET/GOVT. JOBS (STATE AND CENTERAL</c:v>
                </c:pt>
              </c:strCache>
            </c:strRef>
          </c:cat>
          <c:val>
            <c:numRef>
              <c:f>gre!$C$2:$C$5</c:f>
              <c:numCache>
                <c:formatCode>General</c:formatCode>
                <c:ptCount val="4"/>
                <c:pt idx="0">
                  <c:v>33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C29-4F61-9580-2325AA678C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en-US" baseline="0" dirty="0">
                <a:latin typeface="Times New Roman" pitchFamily="18" charset="0"/>
                <a:cs typeface="Times New Roman" pitchFamily="18" charset="0"/>
              </a:rPr>
              <a:t>Designations</a:t>
            </a:r>
          </a:p>
        </c:rich>
      </c:tx>
      <c:layout>
        <c:manualLayout>
          <c:xMode val="edge"/>
          <c:yMode val="edge"/>
          <c:x val="0.42980781992815315"/>
          <c:y val="2.3098363562786172E-2"/>
        </c:manualLayout>
      </c:layout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6.5435887827632419E-2"/>
                  <c:y val="1.84893247136436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Professor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55E-42AF-BD1B-454A9E4F2C4B}"/>
                </c:ext>
              </c:extLst>
            </c:dLbl>
            <c:dLbl>
              <c:idx val="1"/>
              <c:layout>
                <c:manualLayout>
                  <c:x val="0.14056241855269808"/>
                  <c:y val="-3.93837070726754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Professor (Emeritus,  Honorary, Adjunct and  Ad-Hoc, </a:t>
                    </a:r>
                    <a:r>
                      <a:rPr lang="en-US" dirty="0" err="1"/>
                      <a:t>PoP</a:t>
                    </a:r>
                    <a:r>
                      <a:rPr lang="en-US" dirty="0"/>
                      <a:t>, Chair Professor </a:t>
                    </a:r>
                    <a:r>
                      <a:rPr lang="en-US" sz="1200" b="1" i="0" u="none" strike="noStrike" baseline="0" dirty="0">
                        <a:effectLst/>
                      </a:rPr>
                      <a:t>IOCL </a:t>
                    </a:r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55E-42AF-BD1B-454A9E4F2C4B}"/>
                </c:ext>
              </c:extLst>
            </c:dLbl>
            <c:dLbl>
              <c:idx val="2"/>
              <c:layout>
                <c:manualLayout>
                  <c:x val="-1.0596771749459942E-2"/>
                  <c:y val="3.380125323897501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5E-42AF-BD1B-454A9E4F2C4B}"/>
                </c:ext>
              </c:extLst>
            </c:dLbl>
            <c:dLbl>
              <c:idx val="3"/>
              <c:layout>
                <c:manualLayout>
                  <c:x val="-5.497062746544825E-2"/>
                  <c:y val="8.233693010595897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5E-42AF-BD1B-454A9E4F2C4B}"/>
                </c:ext>
              </c:extLst>
            </c:dLbl>
            <c:dLbl>
              <c:idx val="4"/>
              <c:layout>
                <c:manualLayout>
                  <c:x val="-4.1671417048652057E-2"/>
                  <c:y val="-8.809905706231193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55E-42AF-BD1B-454A9E4F2C4B}"/>
                </c:ext>
              </c:extLst>
            </c:dLbl>
            <c:dLbl>
              <c:idx val="5"/>
              <c:layout>
                <c:manualLayout>
                  <c:x val="-5.0060672127353906E-2"/>
                  <c:y val="2.379638631456008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5E-42AF-BD1B-454A9E4F2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Sheet2!$F$2:$F$7</c:f>
              <c:strCache>
                <c:ptCount val="6"/>
                <c:pt idx="0">
                  <c:v>Professors</c:v>
                </c:pt>
                <c:pt idx="1">
                  <c:v>Professors (Emeritus,Honorary, Adjunct and Ad-Hoc, PoP,IOCL Chair Person)</c:v>
                </c:pt>
                <c:pt idx="2">
                  <c:v>Associate Professor</c:v>
                </c:pt>
                <c:pt idx="3">
                  <c:v>Assitstant Professor</c:v>
                </c:pt>
                <c:pt idx="4">
                  <c:v>Assistant Professor (Contract)</c:v>
                </c:pt>
                <c:pt idx="5">
                  <c:v>Assistant Professor (Ad-Hoc)</c:v>
                </c:pt>
              </c:strCache>
            </c:strRef>
          </c:cat>
          <c:val>
            <c:numRef>
              <c:f>Sheet2!$G$2:$G$7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4</c:v>
                </c:pt>
                <c:pt idx="3">
                  <c:v>1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55E-42AF-BD1B-454A9E4F2C4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Faculty Gender Diversity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5.374553591253612E-2"/>
                  <c:y val="-0.111780402449693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2C-4E16-AED1-0D04DDBC2DC5}"/>
                </c:ext>
              </c:extLst>
            </c:dLbl>
            <c:dLbl>
              <c:idx val="1"/>
              <c:layout>
                <c:manualLayout>
                  <c:x val="3.0446759713553492E-3"/>
                  <c:y val="-0.110418489355497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2C-4E16-AED1-0D04DDBC2D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Sheet2!$D$11:$D$12</c:f>
              <c:strCache>
                <c:ptCount val="2"/>
                <c:pt idx="0">
                  <c:v>Male </c:v>
                </c:pt>
                <c:pt idx="1">
                  <c:v>Female</c:v>
                </c:pt>
              </c:strCache>
            </c:strRef>
          </c:cat>
          <c:val>
            <c:numRef>
              <c:f>Sheet2!$E$11:$E$12</c:f>
              <c:numCache>
                <c:formatCode>General</c:formatCode>
                <c:ptCount val="2"/>
                <c:pt idx="0">
                  <c:v>22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D2C-4E16-AED1-0D04DDBC2DC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200">
                <a:latin typeface="Times New Roman" panose="02020603050405020304" pitchFamily="18" charset="0"/>
                <a:cs typeface="Times New Roman" panose="02020603050405020304" pitchFamily="18" charset="0"/>
              </a:rPr>
              <a:t>Alumni feedback on curriculum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A. Strongly Agree</c:v>
                </c:pt>
              </c:strCache>
            </c:strRef>
          </c:tx>
          <c:spPr>
            <a:solidFill>
              <a:srgbClr val="61B125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Sheet4!$A$2:$A$9</c:f>
              <c:strCache>
                <c:ptCount val="8"/>
                <c:pt idx="0">
                  <c:v>Quality of curriculum as per OBE</c:v>
                </c:pt>
                <c:pt idx="1">
                  <c:v>Quality of teaching learning and evaluation process, course materials, video lectures by faculty related to curriculum</c:v>
                </c:pt>
                <c:pt idx="2">
                  <c:v>Availability of skill oriented/value added/capacity building courses</c:v>
                </c:pt>
                <c:pt idx="3">
                  <c:v>Compliance of curriculum in achievement of attainment of CO's and LO's</c:v>
                </c:pt>
                <c:pt idx="4">
                  <c:v>Availability of required equipment in all labs as per curriculum</c:v>
                </c:pt>
                <c:pt idx="5">
                  <c:v>Compliance of curriculum in achievement of attainment of PO's and PSO's</c:v>
                </c:pt>
                <c:pt idx="6">
                  <c:v>The curriculum is helpful in getting skills for placements/higher education/entrepreneurship /internship/competitive examinations</c:v>
                </c:pt>
                <c:pt idx="7">
                  <c:v>The curriculum meets the industrial/societal requirements</c:v>
                </c:pt>
              </c:strCache>
            </c:strRef>
          </c:cat>
          <c:val>
            <c:numRef>
              <c:f>Sheet4!$B$2:$B$9</c:f>
              <c:numCache>
                <c:formatCode>General</c:formatCode>
                <c:ptCount val="8"/>
                <c:pt idx="0">
                  <c:v>11</c:v>
                </c:pt>
                <c:pt idx="1">
                  <c:v>11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5">
                  <c:v>8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EB9-4FFC-8EDF-DE0CB87D1D55}"/>
            </c:ext>
          </c:extLst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B. 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Sheet4!$A$2:$A$9</c:f>
              <c:strCache>
                <c:ptCount val="8"/>
                <c:pt idx="0">
                  <c:v>Quality of curriculum as per OBE</c:v>
                </c:pt>
                <c:pt idx="1">
                  <c:v>Quality of teaching learning and evaluation process, course materials, video lectures by faculty related to curriculum</c:v>
                </c:pt>
                <c:pt idx="2">
                  <c:v>Availability of skill oriented/value added/capacity building courses</c:v>
                </c:pt>
                <c:pt idx="3">
                  <c:v>Compliance of curriculum in achievement of attainment of CO's and LO's</c:v>
                </c:pt>
                <c:pt idx="4">
                  <c:v>Availability of required equipment in all labs as per curriculum</c:v>
                </c:pt>
                <c:pt idx="5">
                  <c:v>Compliance of curriculum in achievement of attainment of PO's and PSO's</c:v>
                </c:pt>
                <c:pt idx="6">
                  <c:v>The curriculum is helpful in getting skills for placements/higher education/entrepreneurship /internship/competitive examinations</c:v>
                </c:pt>
                <c:pt idx="7">
                  <c:v>The curriculum meets the industrial/societal requirements</c:v>
                </c:pt>
              </c:strCache>
            </c:strRef>
          </c:cat>
          <c:val>
            <c:numRef>
              <c:f>Sheet4!$C$2:$C$9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EB9-4FFC-8EDF-DE0CB87D1D55}"/>
            </c:ext>
          </c:extLst>
        </c:ser>
        <c:ser>
          <c:idx val="2"/>
          <c:order val="2"/>
          <c:tx>
            <c:strRef>
              <c:f>Sheet4!$D$1</c:f>
              <c:strCache>
                <c:ptCount val="1"/>
                <c:pt idx="0">
                  <c:v>C.Disagree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Sheet4!$A$2:$A$9</c:f>
              <c:strCache>
                <c:ptCount val="8"/>
                <c:pt idx="0">
                  <c:v>Quality of curriculum as per OBE</c:v>
                </c:pt>
                <c:pt idx="1">
                  <c:v>Quality of teaching learning and evaluation process, course materials, video lectures by faculty related to curriculum</c:v>
                </c:pt>
                <c:pt idx="2">
                  <c:v>Availability of skill oriented/value added/capacity building courses</c:v>
                </c:pt>
                <c:pt idx="3">
                  <c:v>Compliance of curriculum in achievement of attainment of CO's and LO's</c:v>
                </c:pt>
                <c:pt idx="4">
                  <c:v>Availability of required equipment in all labs as per curriculum</c:v>
                </c:pt>
                <c:pt idx="5">
                  <c:v>Compliance of curriculum in achievement of attainment of PO's and PSO's</c:v>
                </c:pt>
                <c:pt idx="6">
                  <c:v>The curriculum is helpful in getting skills for placements/higher education/entrepreneurship /internship/competitive examinations</c:v>
                </c:pt>
                <c:pt idx="7">
                  <c:v>The curriculum meets the industrial/societal requirements</c:v>
                </c:pt>
              </c:strCache>
            </c:strRef>
          </c:cat>
          <c:val>
            <c:numRef>
              <c:f>Sheet4!$D$2:$D$9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B9-4FFC-8EDF-DE0CB87D1D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7379072"/>
        <c:axId val="187405440"/>
      </c:barChart>
      <c:catAx>
        <c:axId val="18737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405440"/>
        <c:crosses val="autoZero"/>
        <c:auto val="0"/>
        <c:lblAlgn val="ctr"/>
        <c:lblOffset val="100"/>
        <c:tickLblSkip val="1"/>
        <c:noMultiLvlLbl val="0"/>
      </c:catAx>
      <c:valAx>
        <c:axId val="18740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379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Employer</a:t>
            </a:r>
            <a:r>
              <a:rPr lang="en-IN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feedback on curriculum</a:t>
            </a:r>
            <a:endParaRPr lang="en-I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A. Strongly Agree</c:v>
                </c:pt>
              </c:strCache>
            </c:strRef>
          </c:tx>
          <c:spPr>
            <a:solidFill>
              <a:srgbClr val="61B125"/>
            </a:solidFill>
            <a:ln>
              <a:noFill/>
            </a:ln>
            <a:effectLst/>
          </c:spPr>
          <c:invertIfNegative val="0"/>
          <c:cat>
            <c:strRef>
              <c:f>Sheet5!$A$2:$A$6</c:f>
              <c:strCache>
                <c:ptCount val="5"/>
                <c:pt idx="0">
                  <c:v>Courses are relevant to the Program</c:v>
                </c:pt>
                <c:pt idx="1">
                  <c:v>The sufficiency of the courses related to industry that are included in the program</c:v>
                </c:pt>
                <c:pt idx="2">
                  <c:v>The Course content is meeting the outcomes /competencies of the program</c:v>
                </c:pt>
                <c:pt idx="3">
                  <c:v> The experiments in terms of their relevance to Industrial application.</c:v>
                </c:pt>
                <c:pt idx="4">
                  <c:v>Technical proficiency of our students working with you</c:v>
                </c:pt>
              </c:strCache>
            </c:strRef>
          </c:cat>
          <c:val>
            <c:numRef>
              <c:f>Sheet5!$B$2:$B$6</c:f>
              <c:numCache>
                <c:formatCode>General</c:formatCode>
                <c:ptCount val="5"/>
                <c:pt idx="0">
                  <c:v>15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19-4DC6-8EE8-EACD4E6B9D1B}"/>
            </c:ext>
          </c:extLst>
        </c:ser>
        <c:ser>
          <c:idx val="1"/>
          <c:order val="1"/>
          <c:tx>
            <c:strRef>
              <c:f>Sheet5!$C$1</c:f>
              <c:strCache>
                <c:ptCount val="1"/>
                <c:pt idx="0">
                  <c:v>B.Agree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Sheet5!$A$2:$A$6</c:f>
              <c:strCache>
                <c:ptCount val="5"/>
                <c:pt idx="0">
                  <c:v>Courses are relevant to the Program</c:v>
                </c:pt>
                <c:pt idx="1">
                  <c:v>The sufficiency of the courses related to industry that are included in the program</c:v>
                </c:pt>
                <c:pt idx="2">
                  <c:v>The Course content is meeting the outcomes /competencies of the program</c:v>
                </c:pt>
                <c:pt idx="3">
                  <c:v> The experiments in terms of their relevance to Industrial application.</c:v>
                </c:pt>
                <c:pt idx="4">
                  <c:v>Technical proficiency of our students working with you</c:v>
                </c:pt>
              </c:strCache>
            </c:strRef>
          </c:cat>
          <c:val>
            <c:numRef>
              <c:f>Sheet5!$C$2:$C$6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19-4DC6-8EE8-EACD4E6B9D1B}"/>
            </c:ext>
          </c:extLst>
        </c:ser>
        <c:ser>
          <c:idx val="2"/>
          <c:order val="2"/>
          <c:tx>
            <c:strRef>
              <c:f>Sheet5!$D$1</c:f>
              <c:strCache>
                <c:ptCount val="1"/>
                <c:pt idx="0">
                  <c:v>C.Disagree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Sheet5!$A$2:$A$6</c:f>
              <c:strCache>
                <c:ptCount val="5"/>
                <c:pt idx="0">
                  <c:v>Courses are relevant to the Program</c:v>
                </c:pt>
                <c:pt idx="1">
                  <c:v>The sufficiency of the courses related to industry that are included in the program</c:v>
                </c:pt>
                <c:pt idx="2">
                  <c:v>The Course content is meeting the outcomes /competencies of the program</c:v>
                </c:pt>
                <c:pt idx="3">
                  <c:v> The experiments in terms of their relevance to Industrial application.</c:v>
                </c:pt>
                <c:pt idx="4">
                  <c:v>Technical proficiency of our students working with you</c:v>
                </c:pt>
              </c:strCache>
            </c:strRef>
          </c:cat>
          <c:val>
            <c:numRef>
              <c:f>Sheet5!$D$2:$D$6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419-4DC6-8EE8-EACD4E6B9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306368"/>
        <c:axId val="187307904"/>
      </c:barChart>
      <c:catAx>
        <c:axId val="18730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307904"/>
        <c:crosses val="autoZero"/>
        <c:auto val="1"/>
        <c:lblAlgn val="ctr"/>
        <c:lblOffset val="100"/>
        <c:noMultiLvlLbl val="0"/>
      </c:catAx>
      <c:valAx>
        <c:axId val="18730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730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6">
        <a:lumMod val="60000"/>
        <a:lumOff val="4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en-I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Parent feedback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A. Strongly Agree</c:v>
                </c:pt>
              </c:strCache>
            </c:strRef>
          </c:tx>
          <c:spPr>
            <a:solidFill>
              <a:srgbClr val="61B12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</c:v>
                </c:pt>
                <c:pt idx="1">
                  <c:v>46</c:v>
                </c:pt>
                <c:pt idx="2">
                  <c:v>63</c:v>
                </c:pt>
                <c:pt idx="3">
                  <c:v>60</c:v>
                </c:pt>
                <c:pt idx="4">
                  <c:v>72</c:v>
                </c:pt>
                <c:pt idx="5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CB-47F4-9FF6-2B121B5FDA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B.Agree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46</c:v>
                </c:pt>
                <c:pt idx="1">
                  <c:v>62</c:v>
                </c:pt>
                <c:pt idx="2">
                  <c:v>45</c:v>
                </c:pt>
                <c:pt idx="3">
                  <c:v>48</c:v>
                </c:pt>
                <c:pt idx="4">
                  <c:v>36</c:v>
                </c:pt>
                <c:pt idx="5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CB-47F4-9FF6-2B121B5FDA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C.Disagree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Q5</c:v>
                </c:pt>
                <c:pt idx="5">
                  <c:v>Q6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CB-47F4-9FF6-2B121B5FD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760640"/>
        <c:axId val="187762176"/>
      </c:barChart>
      <c:catAx>
        <c:axId val="18776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87762176"/>
        <c:crosses val="autoZero"/>
        <c:auto val="1"/>
        <c:lblAlgn val="ctr"/>
        <c:lblOffset val="100"/>
        <c:noMultiLvlLbl val="0"/>
      </c:catAx>
      <c:valAx>
        <c:axId val="18776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en-US"/>
          </a:p>
        </c:txPr>
        <c:crossAx val="18776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B.Tech CSE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Sheet1!$D$2:$H$2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Sheet1!$D$3:$H$3</c:f>
              <c:numCache>
                <c:formatCode>General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10</c:v>
                </c:pt>
                <c:pt idx="3">
                  <c:v>11</c:v>
                </c:pt>
                <c:pt idx="4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3E-40E1-8282-4255813B183F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ST</c:v>
                </c:pt>
              </c:strCache>
            </c:strRef>
          </c:tx>
          <c:invertIfNegative val="0"/>
          <c:cat>
            <c:strRef>
              <c:f>Sheet1!$D$2:$H$2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Sheet1!$D$4:$H$4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3E-40E1-8282-4255813B183F}"/>
            </c:ext>
          </c:extLst>
        </c:ser>
        <c:ser>
          <c:idx val="2"/>
          <c:order val="2"/>
          <c:tx>
            <c:strRef>
              <c:f>Sheet1!$C$5</c:f>
              <c:strCache>
                <c:ptCount val="1"/>
                <c:pt idx="0">
                  <c:v>OBC</c:v>
                </c:pt>
              </c:strCache>
            </c:strRef>
          </c:tx>
          <c:invertIfNegative val="0"/>
          <c:cat>
            <c:strRef>
              <c:f>Sheet1!$D$2:$H$2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Sheet1!$D$5:$H$5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42</c:v>
                </c:pt>
                <c:pt idx="3">
                  <c:v>44</c:v>
                </c:pt>
                <c:pt idx="4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3E-40E1-8282-4255813B1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811712"/>
        <c:axId val="187813248"/>
      </c:barChart>
      <c:catAx>
        <c:axId val="187811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813248"/>
        <c:crosses val="autoZero"/>
        <c:auto val="1"/>
        <c:lblAlgn val="ctr"/>
        <c:lblOffset val="100"/>
        <c:noMultiLvlLbl val="0"/>
      </c:catAx>
      <c:valAx>
        <c:axId val="1878132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/>
                  <a:t>No. of Students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811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 sz="1400" dirty="0" err="1">
                <a:latin typeface="Times New Roman" pitchFamily="18" charset="0"/>
                <a:cs typeface="Times New Roman" pitchFamily="18" charset="0"/>
              </a:rPr>
              <a:t>B.Tech+M.Tech</a:t>
            </a:r>
            <a:r>
              <a:rPr lang="en-IN" sz="1400" baseline="0" dirty="0">
                <a:latin typeface="Times New Roman" pitchFamily="18" charset="0"/>
                <a:cs typeface="Times New Roman" pitchFamily="18" charset="0"/>
              </a:rPr>
              <a:t> CSE (Integrated)</a:t>
            </a:r>
            <a:endParaRPr lang="en-IN" sz="14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Sheet1!$C$7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Sheet1!$D$6:$H$6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Sheet1!$D$7:$H$7</c:f>
              <c:numCache>
                <c:formatCode>General</c:formatCode>
                <c:ptCount val="5"/>
                <c:pt idx="0">
                  <c:v>6</c:v>
                </c:pt>
                <c:pt idx="1">
                  <c:v>8</c:v>
                </c:pt>
                <c:pt idx="2">
                  <c:v>5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71-4609-8745-4366BCCE2744}"/>
            </c:ext>
          </c:extLst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ST</c:v>
                </c:pt>
              </c:strCache>
            </c:strRef>
          </c:tx>
          <c:invertIfNegative val="0"/>
          <c:cat>
            <c:strRef>
              <c:f>Sheet1!$D$6:$H$6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Sheet1!$D$8:$H$8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71-4609-8745-4366BCCE2744}"/>
            </c:ext>
          </c:extLst>
        </c:ser>
        <c:ser>
          <c:idx val="2"/>
          <c:order val="2"/>
          <c:tx>
            <c:strRef>
              <c:f>Sheet1!$C$9</c:f>
              <c:strCache>
                <c:ptCount val="1"/>
                <c:pt idx="0">
                  <c:v>OBC</c:v>
                </c:pt>
              </c:strCache>
            </c:strRef>
          </c:tx>
          <c:invertIfNegative val="0"/>
          <c:cat>
            <c:strRef>
              <c:f>Sheet1!$D$6:$H$6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Sheet1!$D$9:$H$9</c:f>
              <c:numCache>
                <c:formatCode>General</c:formatCode>
                <c:ptCount val="5"/>
                <c:pt idx="0">
                  <c:v>34</c:v>
                </c:pt>
                <c:pt idx="1">
                  <c:v>30</c:v>
                </c:pt>
                <c:pt idx="2">
                  <c:v>38</c:v>
                </c:pt>
                <c:pt idx="3">
                  <c:v>39</c:v>
                </c:pt>
                <c:pt idx="4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071-4609-8745-4366BCCE27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531264"/>
        <c:axId val="187532800"/>
      </c:barChart>
      <c:catAx>
        <c:axId val="187531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532800"/>
        <c:crosses val="autoZero"/>
        <c:auto val="1"/>
        <c:lblAlgn val="ctr"/>
        <c:lblOffset val="100"/>
        <c:noMultiLvlLbl val="0"/>
      </c:catAx>
      <c:valAx>
        <c:axId val="1875328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 dirty="0"/>
                  <a:t>No.</a:t>
                </a:r>
                <a:r>
                  <a:rPr lang="en-IN" baseline="0" dirty="0"/>
                  <a:t> Of Students</a:t>
                </a:r>
                <a:endParaRPr lang="en-IN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5312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 dirty="0"/>
              <a:t>M.Tech AI&amp;ML 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Sheet1!$M$7</c:f>
              <c:strCache>
                <c:ptCount val="1"/>
                <c:pt idx="0">
                  <c:v>2020-21</c:v>
                </c:pt>
              </c:strCache>
            </c:strRef>
          </c:tx>
          <c:invertIfNegative val="0"/>
          <c:cat>
            <c:strRef>
              <c:f>Sheet1!$L$8:$L$10</c:f>
              <c:strCache>
                <c:ptCount val="3"/>
                <c:pt idx="0">
                  <c:v>SC</c:v>
                </c:pt>
                <c:pt idx="1">
                  <c:v>ST</c:v>
                </c:pt>
                <c:pt idx="2">
                  <c:v>OBC</c:v>
                </c:pt>
              </c:strCache>
            </c:strRef>
          </c:cat>
          <c:val>
            <c:numRef>
              <c:f>Sheet1!$M$8:$M$10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01-49EC-8E70-6F4A11850F4E}"/>
            </c:ext>
          </c:extLst>
        </c:ser>
        <c:ser>
          <c:idx val="1"/>
          <c:order val="1"/>
          <c:tx>
            <c:strRef>
              <c:f>Sheet1!$N$7</c:f>
              <c:strCache>
                <c:ptCount val="1"/>
                <c:pt idx="0">
                  <c:v>2021-22</c:v>
                </c:pt>
              </c:strCache>
            </c:strRef>
          </c:tx>
          <c:invertIfNegative val="0"/>
          <c:cat>
            <c:strRef>
              <c:f>Sheet1!$L$8:$L$10</c:f>
              <c:strCache>
                <c:ptCount val="3"/>
                <c:pt idx="0">
                  <c:v>SC</c:v>
                </c:pt>
                <c:pt idx="1">
                  <c:v>ST</c:v>
                </c:pt>
                <c:pt idx="2">
                  <c:v>OBC</c:v>
                </c:pt>
              </c:strCache>
            </c:strRef>
          </c:cat>
          <c:val>
            <c:numRef>
              <c:f>Sheet1!$N$8:$N$10</c:f>
              <c:numCache>
                <c:formatCode>General</c:formatCode>
                <c:ptCount val="3"/>
                <c:pt idx="0">
                  <c:v>3</c:v>
                </c:pt>
                <c:pt idx="1">
                  <c:v>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01-49EC-8E70-6F4A11850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556608"/>
        <c:axId val="187558144"/>
      </c:barChart>
      <c:catAx>
        <c:axId val="1875566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558144"/>
        <c:crosses val="autoZero"/>
        <c:auto val="1"/>
        <c:lblAlgn val="ctr"/>
        <c:lblOffset val="100"/>
        <c:noMultiLvlLbl val="0"/>
      </c:catAx>
      <c:valAx>
        <c:axId val="187558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/>
                  <a:t>No. Of Students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5566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IN"/>
              <a:t>M.Tech CST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Sheet1!$C$11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Sheet1!$D$10:$H$10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Sheet1!$D$11:$H$11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7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E9-4E28-B055-6EA19116E558}"/>
            </c:ext>
          </c:extLst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ST</c:v>
                </c:pt>
              </c:strCache>
            </c:strRef>
          </c:tx>
          <c:invertIfNegative val="0"/>
          <c:cat>
            <c:strRef>
              <c:f>Sheet1!$D$10:$H$10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Sheet1!$D$12:$H$12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E9-4E28-B055-6EA19116E558}"/>
            </c:ext>
          </c:extLst>
        </c:ser>
        <c:ser>
          <c:idx val="2"/>
          <c:order val="2"/>
          <c:tx>
            <c:strRef>
              <c:f>Sheet1!$C$13</c:f>
              <c:strCache>
                <c:ptCount val="1"/>
                <c:pt idx="0">
                  <c:v>OBC</c:v>
                </c:pt>
              </c:strCache>
            </c:strRef>
          </c:tx>
          <c:invertIfNegative val="0"/>
          <c:cat>
            <c:strRef>
              <c:f>Sheet1!$D$10:$H$10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</c:strCache>
            </c:strRef>
          </c:cat>
          <c:val>
            <c:numRef>
              <c:f>Sheet1!$D$13:$H$13</c:f>
              <c:numCache>
                <c:formatCode>General</c:formatCode>
                <c:ptCount val="5"/>
                <c:pt idx="0">
                  <c:v>16</c:v>
                </c:pt>
                <c:pt idx="1">
                  <c:v>15</c:v>
                </c:pt>
                <c:pt idx="2">
                  <c:v>12</c:v>
                </c:pt>
                <c:pt idx="3">
                  <c:v>8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E9-4E28-B055-6EA19116E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7669120"/>
        <c:axId val="187675008"/>
      </c:barChart>
      <c:catAx>
        <c:axId val="187669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87675008"/>
        <c:crosses val="autoZero"/>
        <c:auto val="1"/>
        <c:lblAlgn val="ctr"/>
        <c:lblOffset val="100"/>
        <c:noMultiLvlLbl val="0"/>
      </c:catAx>
      <c:valAx>
        <c:axId val="187675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IN"/>
                  <a:t>No. Of Students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76691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0.43004</cdr:x>
      <cdr:y>0.30262</cdr:y>
    </cdr:from>
    <cdr:to>
      <cdr:x>0.46803</cdr:x>
      <cdr:y>0.35849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87160" y="12221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IN" sz="1100" dirty="0"/>
        </a:p>
      </cdr:txBody>
    </cdr:sp>
  </cdr:relSizeAnchor>
  <cdr:relSizeAnchor xmlns:cdr="http://schemas.openxmlformats.org/drawingml/2006/chartDrawing">
    <cdr:from>
      <cdr:x>0.43848</cdr:x>
      <cdr:y>0.3152</cdr:y>
    </cdr:from>
    <cdr:to>
      <cdr:x>0.47648</cdr:x>
      <cdr:y>0.37107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37960" y="12729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N" sz="1100" dirty="0"/>
        </a:p>
      </cdr:txBody>
    </cdr:sp>
  </cdr:relSizeAnchor>
  <cdr:relSizeAnchor xmlns:cdr="http://schemas.openxmlformats.org/drawingml/2006/chartDrawing">
    <cdr:from>
      <cdr:x>0.43004</cdr:x>
      <cdr:y>0.30262</cdr:y>
    </cdr:from>
    <cdr:to>
      <cdr:x>0.46803</cdr:x>
      <cdr:y>0.35849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587160" y="12221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N" sz="1100" dirty="0"/>
        </a:p>
      </cdr:txBody>
    </cdr:sp>
  </cdr:relSizeAnchor>
  <cdr:relSizeAnchor xmlns:cdr="http://schemas.openxmlformats.org/drawingml/2006/chartDrawing">
    <cdr:from>
      <cdr:x>0.43848</cdr:x>
      <cdr:y>0.3152</cdr:y>
    </cdr:from>
    <cdr:to>
      <cdr:x>0.47648</cdr:x>
      <cdr:y>0.37107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637960" y="12729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N" sz="1100" dirty="0"/>
        </a:p>
      </cdr:txBody>
    </cdr:sp>
  </cdr:relSizeAnchor>
  <cdr:relSizeAnchor xmlns:cdr="http://schemas.openxmlformats.org/drawingml/2006/chartDrawing">
    <cdr:from>
      <cdr:x>0.43848</cdr:x>
      <cdr:y>0.3152</cdr:y>
    </cdr:from>
    <cdr:to>
      <cdr:x>0.47648</cdr:x>
      <cdr:y>0.37107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637960" y="12729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N" sz="1100" dirty="0"/>
        </a:p>
      </cdr:txBody>
    </cdr:sp>
  </cdr:relSizeAnchor>
  <cdr:relSizeAnchor xmlns:cdr="http://schemas.openxmlformats.org/drawingml/2006/chartDrawing">
    <cdr:from>
      <cdr:x>0.43848</cdr:x>
      <cdr:y>0.3152</cdr:y>
    </cdr:from>
    <cdr:to>
      <cdr:x>0.47648</cdr:x>
      <cdr:y>0.37107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637960" y="1272976"/>
          <a:ext cx="228600" cy="225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N" sz="1100" dirty="0"/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2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1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15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6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2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25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6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2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5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6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3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3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3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p4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43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3" name="Google Shape;853;p4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3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5" name="Google Shape;855;p43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4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45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46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4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4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4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5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6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5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5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5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5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5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4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1" name="Google Shape;1011;p5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54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3" name="Google Shape;1013;p54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55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7" name="Google Shape;1027;p5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55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9" name="Google Shape;1029;p55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56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2" name="Google Shape;1042;p5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56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4" name="Google Shape;1044;p56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7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p5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57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3" name="Google Shape;1063;p57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58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8" name="Google Shape;1078;p5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58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0" name="Google Shape;1080;p58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9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4" name="Google Shape;1094;p5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59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6" name="Google Shape;1096;p59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60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6" name="Google Shape;1126;p6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60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8" name="Google Shape;1128;p60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61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5" name="Google Shape;1145;p6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61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7" name="Google Shape;1147;p61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6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6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3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5" name="Google Shape;1195;p6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63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7" name="Google Shape;1197;p63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64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2" name="Google Shape;1212;p6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64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4" name="Google Shape;1214;p64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5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p6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65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1" name="Google Shape;1231;p65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66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p66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66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6" name="Google Shape;1246;p66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67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67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6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6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6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7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7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8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71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71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72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72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73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73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74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74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75:notes"/>
          <p:cNvSpPr/>
          <p:nvPr>
            <p:ph idx="2" type="sldImg"/>
          </p:nvPr>
        </p:nvSpPr>
        <p:spPr>
          <a:xfrm>
            <a:off x="3306763" y="849313"/>
            <a:ext cx="3314700" cy="22939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0" name="Google Shape;1400;p75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1" name="Google Shape;1401;p75:notes"/>
          <p:cNvSpPr txBox="1"/>
          <p:nvPr>
            <p:ph idx="12" type="sldNum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2" name="Google Shape;1402;p75:notes"/>
          <p:cNvSpPr txBox="1"/>
          <p:nvPr>
            <p:ph idx="10" type="dt"/>
          </p:nvPr>
        </p:nvSpPr>
        <p:spPr>
          <a:xfrm>
            <a:off x="5623697" y="0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Saturday, November 4, 2023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9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 txBox="1"/>
          <p:nvPr>
            <p:ph idx="1" type="body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0:notes"/>
          <p:cNvSpPr/>
          <p:nvPr>
            <p:ph idx="2" type="sldImg"/>
          </p:nvPr>
        </p:nvSpPr>
        <p:spPr>
          <a:xfrm>
            <a:off x="3124200" y="509588"/>
            <a:ext cx="3681413" cy="2549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7"/>
          <p:cNvSpPr txBox="1"/>
          <p:nvPr>
            <p:ph idx="1" type="body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77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7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6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6"/>
          <p:cNvSpPr txBox="1"/>
          <p:nvPr>
            <p:ph idx="1" type="body"/>
          </p:nvPr>
        </p:nvSpPr>
        <p:spPr>
          <a:xfrm rot="5400000">
            <a:off x="2690019" y="-594515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6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6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6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7"/>
          <p:cNvSpPr txBox="1"/>
          <p:nvPr>
            <p:ph type="title"/>
          </p:nvPr>
        </p:nvSpPr>
        <p:spPr>
          <a:xfrm rot="5400000">
            <a:off x="6061869" y="1993107"/>
            <a:ext cx="5851525" cy="241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07"/>
          <p:cNvSpPr txBox="1"/>
          <p:nvPr>
            <p:ph idx="1" type="body"/>
          </p:nvPr>
        </p:nvSpPr>
        <p:spPr>
          <a:xfrm rot="5400000">
            <a:off x="1150148" y="-338930"/>
            <a:ext cx="5851525" cy="7078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07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07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1"/>
          <p:cNvSpPr txBox="1"/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81"/>
          <p:cNvSpPr txBox="1"/>
          <p:nvPr>
            <p:ph idx="1" type="subTitle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81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81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1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8"/>
          <p:cNvSpPr txBox="1"/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8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08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08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8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9"/>
          <p:cNvSpPr txBox="1"/>
          <p:nvPr>
            <p:ph type="title"/>
          </p:nvPr>
        </p:nvSpPr>
        <p:spPr>
          <a:xfrm>
            <a:off x="675878" y="1709738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09"/>
          <p:cNvSpPr txBox="1"/>
          <p:nvPr>
            <p:ph idx="1" type="body"/>
          </p:nvPr>
        </p:nvSpPr>
        <p:spPr>
          <a:xfrm>
            <a:off x="675878" y="4589464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09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09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09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0"/>
          <p:cNvSpPr txBox="1"/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10"/>
          <p:cNvSpPr txBox="1"/>
          <p:nvPr>
            <p:ph idx="1" type="body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10"/>
          <p:cNvSpPr txBox="1"/>
          <p:nvPr>
            <p:ph idx="2" type="body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10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0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10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1"/>
          <p:cNvSpPr txBox="1"/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11"/>
          <p:cNvSpPr txBox="1"/>
          <p:nvPr>
            <p:ph idx="1" type="body"/>
          </p:nvPr>
        </p:nvSpPr>
        <p:spPr>
          <a:xfrm>
            <a:off x="682328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11"/>
          <p:cNvSpPr txBox="1"/>
          <p:nvPr>
            <p:ph idx="2" type="body"/>
          </p:nvPr>
        </p:nvSpPr>
        <p:spPr>
          <a:xfrm>
            <a:off x="682328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11"/>
          <p:cNvSpPr txBox="1"/>
          <p:nvPr>
            <p:ph idx="3" type="body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11"/>
          <p:cNvSpPr txBox="1"/>
          <p:nvPr>
            <p:ph idx="4" type="body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11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11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11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2"/>
          <p:cNvSpPr txBox="1"/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2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2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12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3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13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13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4"/>
          <p:cNvSpPr txBox="1"/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4"/>
          <p:cNvSpPr txBox="1"/>
          <p:nvPr>
            <p:ph idx="1" type="body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114"/>
          <p:cNvSpPr txBox="1"/>
          <p:nvPr>
            <p:ph idx="2" type="body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114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14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14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8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78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5"/>
          <p:cNvSpPr txBox="1"/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15"/>
          <p:cNvSpPr/>
          <p:nvPr>
            <p:ph idx="2" type="pic"/>
          </p:nvPr>
        </p:nvSpPr>
        <p:spPr>
          <a:xfrm>
            <a:off x="4211340" y="987426"/>
            <a:ext cx="501491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15"/>
          <p:cNvSpPr txBox="1"/>
          <p:nvPr>
            <p:ph idx="1" type="body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15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15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15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6"/>
          <p:cNvSpPr txBox="1"/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16"/>
          <p:cNvSpPr txBox="1"/>
          <p:nvPr>
            <p:ph idx="1" type="body"/>
          </p:nvPr>
        </p:nvSpPr>
        <p:spPr>
          <a:xfrm rot="5400000">
            <a:off x="2777332" y="-270668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116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16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16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7"/>
          <p:cNvSpPr txBox="1"/>
          <p:nvPr>
            <p:ph type="title"/>
          </p:nvPr>
        </p:nvSpPr>
        <p:spPr>
          <a:xfrm rot="5400000">
            <a:off x="5251052" y="2203054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17"/>
          <p:cNvSpPr txBox="1"/>
          <p:nvPr>
            <p:ph idx="1" type="body"/>
          </p:nvPr>
        </p:nvSpPr>
        <p:spPr>
          <a:xfrm rot="5400000">
            <a:off x="917177" y="128984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117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17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17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3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83"/>
          <p:cNvSpPr txBox="1"/>
          <p:nvPr>
            <p:ph idx="1" type="body"/>
          </p:nvPr>
        </p:nvSpPr>
        <p:spPr>
          <a:xfrm>
            <a:off x="927423" y="2667015"/>
            <a:ext cx="8048623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83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83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83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4"/>
          <p:cNvSpPr txBox="1"/>
          <p:nvPr>
            <p:ph type="ctrTitle"/>
          </p:nvPr>
        </p:nvSpPr>
        <p:spPr>
          <a:xfrm>
            <a:off x="1422698" y="609601"/>
            <a:ext cx="704943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Twentieth Century"/>
              <a:buNone/>
              <a:defRPr sz="17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84"/>
          <p:cNvSpPr txBox="1"/>
          <p:nvPr>
            <p:ph idx="1" type="subTitle"/>
          </p:nvPr>
        </p:nvSpPr>
        <p:spPr>
          <a:xfrm>
            <a:off x="1422698" y="3886200"/>
            <a:ext cx="704943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lvl="0" algn="ctr">
              <a:spcBef>
                <a:spcPts val="14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lt1"/>
                </a:solidFill>
              </a:defRPr>
            </a:lvl1pPr>
            <a:lvl2pPr lvl="1" algn="ctr">
              <a:spcBef>
                <a:spcPts val="213"/>
              </a:spcBef>
              <a:spcAft>
                <a:spcPts val="0"/>
              </a:spcAft>
              <a:buSzPts val="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213"/>
              </a:spcBef>
              <a:spcAft>
                <a:spcPts val="0"/>
              </a:spcAft>
              <a:buSzPts val="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213"/>
              </a:spcBef>
              <a:spcAft>
                <a:spcPts val="0"/>
              </a:spcAft>
              <a:buSzPts val="5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213"/>
              </a:spcBef>
              <a:spcAft>
                <a:spcPts val="0"/>
              </a:spcAft>
              <a:buSzPts val="5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213"/>
              </a:spcBef>
              <a:spcAft>
                <a:spcPts val="0"/>
              </a:spcAft>
              <a:buSzPts val="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213"/>
              </a:spcBef>
              <a:spcAft>
                <a:spcPts val="0"/>
              </a:spcAft>
              <a:buSzPts val="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213"/>
              </a:spcBef>
              <a:spcAft>
                <a:spcPts val="0"/>
              </a:spcAft>
              <a:buSzPts val="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213"/>
              </a:spcBef>
              <a:spcAft>
                <a:spcPts val="213"/>
              </a:spcAft>
              <a:buSzPts val="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84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84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84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5"/>
          <p:cNvSpPr txBox="1"/>
          <p:nvPr>
            <p:ph type="title"/>
          </p:nvPr>
        </p:nvSpPr>
        <p:spPr>
          <a:xfrm>
            <a:off x="1422701" y="3308581"/>
            <a:ext cx="7058025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wentieth Century"/>
              <a:buNone/>
              <a:defRPr b="0" sz="1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85"/>
          <p:cNvSpPr txBox="1"/>
          <p:nvPr>
            <p:ph idx="1" type="body"/>
          </p:nvPr>
        </p:nvSpPr>
        <p:spPr>
          <a:xfrm>
            <a:off x="1422698" y="4777381"/>
            <a:ext cx="7058026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28600" lvl="0" marL="457200" algn="r">
              <a:spcBef>
                <a:spcPts val="14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0" name="Google Shape;180;p85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85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85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6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86"/>
          <p:cNvSpPr txBox="1"/>
          <p:nvPr>
            <p:ph idx="1" type="body"/>
          </p:nvPr>
        </p:nvSpPr>
        <p:spPr>
          <a:xfrm>
            <a:off x="927397" y="2667015"/>
            <a:ext cx="3962400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66700" lvl="0" marL="457200" algn="l">
              <a:spcBef>
                <a:spcPts val="120"/>
              </a:spcBef>
              <a:spcAft>
                <a:spcPts val="0"/>
              </a:spcAft>
              <a:buSzPts val="600"/>
              <a:buChar char="•"/>
              <a:defRPr sz="600"/>
            </a:lvl1pPr>
            <a:lvl2pPr indent="-266700" lvl="1" marL="9144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2pPr>
            <a:lvl3pPr indent="-260350" lvl="2" marL="13716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3pPr>
            <a:lvl4pPr indent="-254000" lvl="3" marL="18288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4pPr>
            <a:lvl5pPr indent="-254000" lvl="4" marL="22860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5pPr>
            <a:lvl6pPr indent="-254000" lvl="5" marL="27432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6pPr>
            <a:lvl7pPr indent="-254000" lvl="6" marL="32004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7pPr>
            <a:lvl8pPr indent="-254000" lvl="7" marL="36576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8pPr>
            <a:lvl9pPr indent="-254000" lvl="8" marL="4114800" algn="l">
              <a:spcBef>
                <a:spcPts val="213"/>
              </a:spcBef>
              <a:spcAft>
                <a:spcPts val="213"/>
              </a:spcAft>
              <a:buSzPts val="400"/>
              <a:buChar char="•"/>
              <a:defRPr sz="400"/>
            </a:lvl9pPr>
          </a:lstStyle>
          <a:p/>
        </p:txBody>
      </p:sp>
      <p:sp>
        <p:nvSpPr>
          <p:cNvPr id="186" name="Google Shape;186;p86"/>
          <p:cNvSpPr txBox="1"/>
          <p:nvPr>
            <p:ph idx="2" type="body"/>
          </p:nvPr>
        </p:nvSpPr>
        <p:spPr>
          <a:xfrm>
            <a:off x="5013622" y="2667000"/>
            <a:ext cx="39624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66700" lvl="0" marL="457200" algn="l">
              <a:spcBef>
                <a:spcPts val="120"/>
              </a:spcBef>
              <a:spcAft>
                <a:spcPts val="0"/>
              </a:spcAft>
              <a:buSzPts val="600"/>
              <a:buChar char="•"/>
              <a:defRPr sz="600"/>
            </a:lvl1pPr>
            <a:lvl2pPr indent="-266700" lvl="1" marL="9144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2pPr>
            <a:lvl3pPr indent="-260350" lvl="2" marL="13716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3pPr>
            <a:lvl4pPr indent="-254000" lvl="3" marL="18288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4pPr>
            <a:lvl5pPr indent="-254000" lvl="4" marL="22860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5pPr>
            <a:lvl6pPr indent="-254000" lvl="5" marL="27432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6pPr>
            <a:lvl7pPr indent="-254000" lvl="6" marL="32004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7pPr>
            <a:lvl8pPr indent="-254000" lvl="7" marL="36576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8pPr>
            <a:lvl9pPr indent="-254000" lvl="8" marL="4114800" algn="l">
              <a:spcBef>
                <a:spcPts val="213"/>
              </a:spcBef>
              <a:spcAft>
                <a:spcPts val="213"/>
              </a:spcAft>
              <a:buSzPts val="400"/>
              <a:buChar char="•"/>
              <a:defRPr sz="400"/>
            </a:lvl9pPr>
          </a:lstStyle>
          <a:p/>
        </p:txBody>
      </p:sp>
      <p:sp>
        <p:nvSpPr>
          <p:cNvPr id="187" name="Google Shape;187;p86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6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86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7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Twentieth Century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87"/>
          <p:cNvSpPr txBox="1"/>
          <p:nvPr>
            <p:ph idx="1" type="body"/>
          </p:nvPr>
        </p:nvSpPr>
        <p:spPr>
          <a:xfrm>
            <a:off x="1161314" y="2658533"/>
            <a:ext cx="372850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000"/>
              <a:buNone/>
              <a:defRPr b="0" sz="1000"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700"/>
              <a:buNone/>
              <a:defRPr b="1" sz="700"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600"/>
              <a:buNone/>
              <a:defRPr b="1" sz="600"/>
            </a:lvl9pPr>
          </a:lstStyle>
          <a:p/>
        </p:txBody>
      </p:sp>
      <p:sp>
        <p:nvSpPr>
          <p:cNvPr id="193" name="Google Shape;193;p87"/>
          <p:cNvSpPr txBox="1"/>
          <p:nvPr>
            <p:ph idx="2" type="body"/>
          </p:nvPr>
        </p:nvSpPr>
        <p:spPr>
          <a:xfrm>
            <a:off x="927397" y="3243275"/>
            <a:ext cx="3962400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66700" lvl="0" marL="457200" algn="l">
              <a:spcBef>
                <a:spcPts val="120"/>
              </a:spcBef>
              <a:spcAft>
                <a:spcPts val="0"/>
              </a:spcAft>
              <a:buSzPts val="600"/>
              <a:buChar char="•"/>
              <a:defRPr sz="600"/>
            </a:lvl1pPr>
            <a:lvl2pPr indent="-266700" lvl="1" marL="9144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2pPr>
            <a:lvl3pPr indent="-260350" lvl="2" marL="13716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3pPr>
            <a:lvl4pPr indent="-254000" lvl="3" marL="18288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4pPr>
            <a:lvl5pPr indent="-254000" lvl="4" marL="22860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5pPr>
            <a:lvl6pPr indent="-254000" lvl="5" marL="27432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6pPr>
            <a:lvl7pPr indent="-254000" lvl="6" marL="32004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7pPr>
            <a:lvl8pPr indent="-254000" lvl="7" marL="36576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8pPr>
            <a:lvl9pPr indent="-254000" lvl="8" marL="4114800" algn="l">
              <a:spcBef>
                <a:spcPts val="213"/>
              </a:spcBef>
              <a:spcAft>
                <a:spcPts val="213"/>
              </a:spcAft>
              <a:buSzPts val="400"/>
              <a:buChar char="•"/>
              <a:defRPr sz="400"/>
            </a:lvl9pPr>
          </a:lstStyle>
          <a:p/>
        </p:txBody>
      </p:sp>
      <p:sp>
        <p:nvSpPr>
          <p:cNvPr id="194" name="Google Shape;194;p87"/>
          <p:cNvSpPr txBox="1"/>
          <p:nvPr>
            <p:ph idx="3" type="body"/>
          </p:nvPr>
        </p:nvSpPr>
        <p:spPr>
          <a:xfrm>
            <a:off x="5235045" y="2667000"/>
            <a:ext cx="374097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000"/>
              <a:buNone/>
              <a:defRPr b="0" sz="1000"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700"/>
              <a:buNone/>
              <a:defRPr b="1" sz="700"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600"/>
              <a:buNone/>
              <a:defRPr b="1" sz="600"/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600"/>
              <a:buNone/>
              <a:defRPr b="1" sz="600"/>
            </a:lvl9pPr>
          </a:lstStyle>
          <a:p/>
        </p:txBody>
      </p:sp>
      <p:sp>
        <p:nvSpPr>
          <p:cNvPr id="195" name="Google Shape;195;p87"/>
          <p:cNvSpPr txBox="1"/>
          <p:nvPr>
            <p:ph idx="4" type="body"/>
          </p:nvPr>
        </p:nvSpPr>
        <p:spPr>
          <a:xfrm>
            <a:off x="5013652" y="3243275"/>
            <a:ext cx="3962401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66700" lvl="0" marL="457200" algn="l">
              <a:spcBef>
                <a:spcPts val="120"/>
              </a:spcBef>
              <a:spcAft>
                <a:spcPts val="0"/>
              </a:spcAft>
              <a:buSzPts val="600"/>
              <a:buChar char="•"/>
              <a:defRPr sz="600"/>
            </a:lvl1pPr>
            <a:lvl2pPr indent="-266700" lvl="1" marL="9144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2pPr>
            <a:lvl3pPr indent="-260350" lvl="2" marL="13716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3pPr>
            <a:lvl4pPr indent="-254000" lvl="3" marL="18288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4pPr>
            <a:lvl5pPr indent="-254000" lvl="4" marL="22860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5pPr>
            <a:lvl6pPr indent="-254000" lvl="5" marL="27432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6pPr>
            <a:lvl7pPr indent="-254000" lvl="6" marL="32004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7pPr>
            <a:lvl8pPr indent="-254000" lvl="7" marL="3657600" algn="l">
              <a:spcBef>
                <a:spcPts val="213"/>
              </a:spcBef>
              <a:spcAft>
                <a:spcPts val="0"/>
              </a:spcAft>
              <a:buSzPts val="400"/>
              <a:buChar char="•"/>
              <a:defRPr sz="400"/>
            </a:lvl8pPr>
            <a:lvl9pPr indent="-254000" lvl="8" marL="4114800" algn="l">
              <a:spcBef>
                <a:spcPts val="213"/>
              </a:spcBef>
              <a:spcAft>
                <a:spcPts val="213"/>
              </a:spcAft>
              <a:buSzPts val="400"/>
              <a:buChar char="•"/>
              <a:defRPr sz="400"/>
            </a:lvl9pPr>
          </a:lstStyle>
          <a:p/>
        </p:txBody>
      </p:sp>
      <p:sp>
        <p:nvSpPr>
          <p:cNvPr id="196" name="Google Shape;196;p87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87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87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8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88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8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8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9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9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89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9"/>
          <p:cNvSpPr txBox="1"/>
          <p:nvPr>
            <p:ph type="ctrTitle"/>
          </p:nvPr>
        </p:nvSpPr>
        <p:spPr>
          <a:xfrm>
            <a:off x="742950" y="2130436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9"/>
          <p:cNvSpPr txBox="1"/>
          <p:nvPr>
            <p:ph idx="1" type="subTitle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79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9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0"/>
          <p:cNvSpPr txBox="1"/>
          <p:nvPr>
            <p:ph type="title"/>
          </p:nvPr>
        </p:nvSpPr>
        <p:spPr>
          <a:xfrm>
            <a:off x="927426" y="1600200"/>
            <a:ext cx="288366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wentieth Century"/>
              <a:buNone/>
              <a:defRPr b="0"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90"/>
          <p:cNvSpPr txBox="1"/>
          <p:nvPr>
            <p:ph idx="1" type="body"/>
          </p:nvPr>
        </p:nvSpPr>
        <p:spPr>
          <a:xfrm>
            <a:off x="4146848" y="609601"/>
            <a:ext cx="4829176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73050" lvl="0" marL="457200" algn="l">
              <a:spcBef>
                <a:spcPts val="140"/>
              </a:spcBef>
              <a:spcAft>
                <a:spcPts val="0"/>
              </a:spcAft>
              <a:buSzPts val="700"/>
              <a:buChar char="•"/>
              <a:defRPr sz="700"/>
            </a:lvl1pPr>
            <a:lvl2pPr indent="-266700" lvl="1" marL="9144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2pPr>
            <a:lvl3pPr indent="-266700" lvl="2" marL="1371600" algn="l">
              <a:spcBef>
                <a:spcPts val="213"/>
              </a:spcBef>
              <a:spcAft>
                <a:spcPts val="0"/>
              </a:spcAft>
              <a:buSzPts val="600"/>
              <a:buChar char="•"/>
              <a:defRPr sz="600"/>
            </a:lvl3pPr>
            <a:lvl4pPr indent="-260350" lvl="3" marL="18288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4pPr>
            <a:lvl5pPr indent="-260350" lvl="4" marL="22860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5pPr>
            <a:lvl6pPr indent="-260350" lvl="5" marL="27432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6pPr>
            <a:lvl7pPr indent="-260350" lvl="6" marL="32004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7pPr>
            <a:lvl8pPr indent="-260350" lvl="7" marL="3657600" algn="l">
              <a:spcBef>
                <a:spcPts val="213"/>
              </a:spcBef>
              <a:spcAft>
                <a:spcPts val="0"/>
              </a:spcAft>
              <a:buSzPts val="500"/>
              <a:buChar char="•"/>
              <a:defRPr sz="500"/>
            </a:lvl8pPr>
            <a:lvl9pPr indent="-260350" lvl="8" marL="4114800" algn="l">
              <a:spcBef>
                <a:spcPts val="213"/>
              </a:spcBef>
              <a:spcAft>
                <a:spcPts val="213"/>
              </a:spcAft>
              <a:buSzPts val="500"/>
              <a:buChar char="•"/>
              <a:defRPr sz="500"/>
            </a:lvl9pPr>
          </a:lstStyle>
          <a:p/>
        </p:txBody>
      </p:sp>
      <p:sp>
        <p:nvSpPr>
          <p:cNvPr id="211" name="Google Shape;211;p90"/>
          <p:cNvSpPr txBox="1"/>
          <p:nvPr>
            <p:ph idx="2" type="body"/>
          </p:nvPr>
        </p:nvSpPr>
        <p:spPr>
          <a:xfrm>
            <a:off x="927426" y="2971800"/>
            <a:ext cx="288366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20"/>
              </a:spcBef>
              <a:spcAft>
                <a:spcPts val="0"/>
              </a:spcAft>
              <a:buSzPts val="600"/>
              <a:buNone/>
              <a:defRPr sz="600"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300"/>
              <a:buNone/>
              <a:defRPr sz="300"/>
            </a:lvl9pPr>
          </a:lstStyle>
          <a:p/>
        </p:txBody>
      </p:sp>
      <p:sp>
        <p:nvSpPr>
          <p:cNvPr id="212" name="Google Shape;212;p90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90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90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1"/>
          <p:cNvSpPr txBox="1"/>
          <p:nvPr>
            <p:ph type="title"/>
          </p:nvPr>
        </p:nvSpPr>
        <p:spPr>
          <a:xfrm>
            <a:off x="927398" y="1600200"/>
            <a:ext cx="433387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Twentieth Century"/>
              <a:buNone/>
              <a:defRPr b="0" sz="1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91"/>
          <p:cNvSpPr/>
          <p:nvPr>
            <p:ph idx="2" type="pic"/>
          </p:nvPr>
        </p:nvSpPr>
        <p:spPr>
          <a:xfrm>
            <a:off x="6039918" y="-18288"/>
            <a:ext cx="2662237" cy="690372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91"/>
          <p:cNvSpPr txBox="1"/>
          <p:nvPr>
            <p:ph idx="1" type="body"/>
          </p:nvPr>
        </p:nvSpPr>
        <p:spPr>
          <a:xfrm>
            <a:off x="927398" y="2971800"/>
            <a:ext cx="433387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20"/>
              </a:spcBef>
              <a:spcAft>
                <a:spcPts val="0"/>
              </a:spcAft>
              <a:buSzPts val="600"/>
              <a:buNone/>
              <a:defRPr sz="600"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300"/>
              <a:buNone/>
              <a:defRPr sz="300"/>
            </a:lvl9pPr>
          </a:lstStyle>
          <a:p/>
        </p:txBody>
      </p:sp>
      <p:sp>
        <p:nvSpPr>
          <p:cNvPr id="219" name="Google Shape;219;p91"/>
          <p:cNvSpPr txBox="1"/>
          <p:nvPr>
            <p:ph idx="10" type="dt"/>
          </p:nvPr>
        </p:nvSpPr>
        <p:spPr>
          <a:xfrm>
            <a:off x="5199360" y="5883313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91"/>
          <p:cNvSpPr txBox="1"/>
          <p:nvPr>
            <p:ph idx="11" type="ftr"/>
          </p:nvPr>
        </p:nvSpPr>
        <p:spPr>
          <a:xfrm>
            <a:off x="927412" y="5883313"/>
            <a:ext cx="41481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91"/>
          <p:cNvSpPr txBox="1"/>
          <p:nvPr>
            <p:ph idx="12" type="sldNum"/>
          </p:nvPr>
        </p:nvSpPr>
        <p:spPr>
          <a:xfrm>
            <a:off x="8728373" y="5883313"/>
            <a:ext cx="2620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2"/>
          <p:cNvSpPr txBox="1"/>
          <p:nvPr>
            <p:ph type="title"/>
          </p:nvPr>
        </p:nvSpPr>
        <p:spPr>
          <a:xfrm>
            <a:off x="927422" y="4732865"/>
            <a:ext cx="8048625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wentieth Century"/>
              <a:buNone/>
              <a:defRPr b="0"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92"/>
          <p:cNvSpPr/>
          <p:nvPr>
            <p:ph idx="2" type="pic"/>
          </p:nvPr>
        </p:nvSpPr>
        <p:spPr>
          <a:xfrm>
            <a:off x="1608464" y="932112"/>
            <a:ext cx="6683579" cy="3164976"/>
          </a:xfrm>
          <a:prstGeom prst="roundRect">
            <a:avLst>
              <a:gd fmla="val 4380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92"/>
          <p:cNvSpPr txBox="1"/>
          <p:nvPr>
            <p:ph idx="1" type="body"/>
          </p:nvPr>
        </p:nvSpPr>
        <p:spPr>
          <a:xfrm>
            <a:off x="927422" y="5299603"/>
            <a:ext cx="8048625" cy="493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SzPts val="500"/>
              <a:buNone/>
              <a:defRPr sz="500"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400"/>
              <a:buNone/>
              <a:defRPr sz="4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300"/>
              <a:buNone/>
              <a:defRPr sz="300"/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300"/>
              <a:buNone/>
              <a:defRPr sz="300"/>
            </a:lvl9pPr>
          </a:lstStyle>
          <a:p/>
        </p:txBody>
      </p:sp>
      <p:sp>
        <p:nvSpPr>
          <p:cNvPr id="226" name="Google Shape;226;p92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92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92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3"/>
          <p:cNvSpPr txBox="1"/>
          <p:nvPr>
            <p:ph type="title"/>
          </p:nvPr>
        </p:nvSpPr>
        <p:spPr>
          <a:xfrm>
            <a:off x="927399" y="609635"/>
            <a:ext cx="8048624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Twentieth Century"/>
              <a:buNone/>
              <a:defRPr b="0" sz="11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93"/>
          <p:cNvSpPr txBox="1"/>
          <p:nvPr>
            <p:ph idx="1" type="body"/>
          </p:nvPr>
        </p:nvSpPr>
        <p:spPr>
          <a:xfrm>
            <a:off x="927422" y="4343400"/>
            <a:ext cx="8048625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4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2" name="Google Shape;232;p93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93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93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4"/>
          <p:cNvSpPr txBox="1"/>
          <p:nvPr/>
        </p:nvSpPr>
        <p:spPr>
          <a:xfrm>
            <a:off x="679747" y="786824"/>
            <a:ext cx="4953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Pts val="2800"/>
              <a:buFont typeface="Rockwell"/>
              <a:buNone/>
            </a:pPr>
            <a:r>
              <a:rPr b="0" lang="en-US" sz="2800" cap="none">
                <a:solidFill>
                  <a:srgbClr val="4A66AC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/>
          </a:p>
        </p:txBody>
      </p:sp>
      <p:sp>
        <p:nvSpPr>
          <p:cNvPr id="237" name="Google Shape;237;p94"/>
          <p:cNvSpPr txBox="1"/>
          <p:nvPr/>
        </p:nvSpPr>
        <p:spPr>
          <a:xfrm>
            <a:off x="8480722" y="2743200"/>
            <a:ext cx="4953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Pts val="2800"/>
              <a:buFont typeface="Rockwell"/>
              <a:buNone/>
            </a:pPr>
            <a:r>
              <a:rPr b="0" lang="en-US" sz="2800" cap="none">
                <a:solidFill>
                  <a:srgbClr val="4A66AC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/>
          </a:p>
        </p:txBody>
      </p:sp>
      <p:sp>
        <p:nvSpPr>
          <p:cNvPr id="238" name="Google Shape;238;p94"/>
          <p:cNvSpPr txBox="1"/>
          <p:nvPr>
            <p:ph type="title"/>
          </p:nvPr>
        </p:nvSpPr>
        <p:spPr>
          <a:xfrm>
            <a:off x="1175073" y="609628"/>
            <a:ext cx="7553323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wentieth Century"/>
              <a:buNone/>
              <a:defRPr b="0" sz="11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94"/>
          <p:cNvSpPr txBox="1"/>
          <p:nvPr>
            <p:ph idx="1" type="body"/>
          </p:nvPr>
        </p:nvSpPr>
        <p:spPr>
          <a:xfrm>
            <a:off x="1360785" y="3352800"/>
            <a:ext cx="7181852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40"/>
              </a:spcBef>
              <a:spcAft>
                <a:spcPts val="0"/>
              </a:spcAft>
              <a:buSzPts val="700"/>
              <a:buFont typeface="Rockwell"/>
              <a:buNone/>
              <a:defRPr/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Font typeface="Rockwell"/>
              <a:buNone/>
              <a:defRPr/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Font typeface="Rockwell"/>
              <a:buNone/>
              <a:defRPr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Font typeface="Rockwell"/>
              <a:buNone/>
              <a:defRPr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Font typeface="Rockwell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94"/>
          <p:cNvSpPr txBox="1"/>
          <p:nvPr>
            <p:ph idx="2" type="body"/>
          </p:nvPr>
        </p:nvSpPr>
        <p:spPr>
          <a:xfrm>
            <a:off x="927422" y="4343400"/>
            <a:ext cx="8048625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4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1" name="Google Shape;241;p94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94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94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5"/>
          <p:cNvSpPr txBox="1"/>
          <p:nvPr>
            <p:ph type="title"/>
          </p:nvPr>
        </p:nvSpPr>
        <p:spPr>
          <a:xfrm>
            <a:off x="927422" y="3308581"/>
            <a:ext cx="8048625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Twentieth Century"/>
              <a:buNone/>
              <a:defRPr b="0" sz="11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95"/>
          <p:cNvSpPr txBox="1"/>
          <p:nvPr>
            <p:ph idx="1" type="body"/>
          </p:nvPr>
        </p:nvSpPr>
        <p:spPr>
          <a:xfrm>
            <a:off x="927398" y="4777381"/>
            <a:ext cx="8048626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40"/>
              </a:spcBef>
              <a:spcAft>
                <a:spcPts val="0"/>
              </a:spcAft>
              <a:buSzPts val="700"/>
              <a:buNone/>
              <a:defRPr sz="7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95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95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95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6"/>
          <p:cNvSpPr txBox="1"/>
          <p:nvPr/>
        </p:nvSpPr>
        <p:spPr>
          <a:xfrm>
            <a:off x="679747" y="786824"/>
            <a:ext cx="4953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Pts val="2800"/>
              <a:buFont typeface="Rockwell"/>
              <a:buNone/>
            </a:pPr>
            <a:r>
              <a:rPr b="0" lang="en-US" sz="2800" cap="none">
                <a:solidFill>
                  <a:srgbClr val="4A66AC"/>
                </a:solidFill>
                <a:latin typeface="Rockwell"/>
                <a:ea typeface="Rockwell"/>
                <a:cs typeface="Rockwell"/>
                <a:sym typeface="Rockwell"/>
              </a:rPr>
              <a:t>“</a:t>
            </a:r>
            <a:endParaRPr/>
          </a:p>
        </p:txBody>
      </p:sp>
      <p:sp>
        <p:nvSpPr>
          <p:cNvPr id="252" name="Google Shape;252;p96"/>
          <p:cNvSpPr txBox="1"/>
          <p:nvPr/>
        </p:nvSpPr>
        <p:spPr>
          <a:xfrm>
            <a:off x="8480722" y="2743200"/>
            <a:ext cx="4953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4A66AC"/>
              </a:buClr>
              <a:buSzPts val="2800"/>
              <a:buFont typeface="Rockwell"/>
              <a:buNone/>
            </a:pPr>
            <a:r>
              <a:rPr b="0" lang="en-US" sz="2800" cap="none">
                <a:solidFill>
                  <a:srgbClr val="4A66AC"/>
                </a:solidFill>
                <a:latin typeface="Rockwell"/>
                <a:ea typeface="Rockwell"/>
                <a:cs typeface="Rockwell"/>
                <a:sym typeface="Rockwell"/>
              </a:rPr>
              <a:t>”</a:t>
            </a:r>
            <a:endParaRPr/>
          </a:p>
        </p:txBody>
      </p:sp>
      <p:sp>
        <p:nvSpPr>
          <p:cNvPr id="253" name="Google Shape;253;p96"/>
          <p:cNvSpPr txBox="1"/>
          <p:nvPr>
            <p:ph type="title"/>
          </p:nvPr>
        </p:nvSpPr>
        <p:spPr>
          <a:xfrm>
            <a:off x="1175073" y="609628"/>
            <a:ext cx="7553323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Twentieth Century"/>
              <a:buNone/>
              <a:defRPr b="0" sz="11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96"/>
          <p:cNvSpPr txBox="1"/>
          <p:nvPr>
            <p:ph idx="1" type="body"/>
          </p:nvPr>
        </p:nvSpPr>
        <p:spPr>
          <a:xfrm>
            <a:off x="927422" y="3886200"/>
            <a:ext cx="8048625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80"/>
              </a:spcBef>
              <a:spcAft>
                <a:spcPts val="0"/>
              </a:spcAft>
              <a:buSzPts val="900"/>
              <a:buNone/>
              <a:defRPr b="0" sz="900" cap="none">
                <a:solidFill>
                  <a:schemeClr val="accen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5" name="Google Shape;255;p96"/>
          <p:cNvSpPr txBox="1"/>
          <p:nvPr>
            <p:ph idx="2" type="body"/>
          </p:nvPr>
        </p:nvSpPr>
        <p:spPr>
          <a:xfrm>
            <a:off x="927422" y="4775200"/>
            <a:ext cx="80486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20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p96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96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96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7"/>
          <p:cNvSpPr txBox="1"/>
          <p:nvPr>
            <p:ph type="title"/>
          </p:nvPr>
        </p:nvSpPr>
        <p:spPr>
          <a:xfrm>
            <a:off x="927399" y="609628"/>
            <a:ext cx="8048624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Twentieth Century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97"/>
          <p:cNvSpPr txBox="1"/>
          <p:nvPr>
            <p:ph idx="1" type="body"/>
          </p:nvPr>
        </p:nvSpPr>
        <p:spPr>
          <a:xfrm>
            <a:off x="927422" y="3505200"/>
            <a:ext cx="8048625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SzPts val="1000"/>
              <a:buNone/>
              <a:defRPr b="0" sz="10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97"/>
          <p:cNvSpPr txBox="1"/>
          <p:nvPr>
            <p:ph idx="2" type="body"/>
          </p:nvPr>
        </p:nvSpPr>
        <p:spPr>
          <a:xfrm>
            <a:off x="927422" y="4343400"/>
            <a:ext cx="8048625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228600" lvl="0" marL="457200" algn="l">
              <a:spcBef>
                <a:spcPts val="120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13"/>
              </a:spcBef>
              <a:spcAft>
                <a:spcPts val="0"/>
              </a:spcAft>
              <a:buSzPts val="600"/>
              <a:buNone/>
              <a:defRPr sz="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SzPts val="500"/>
              <a:buNone/>
              <a:defRPr sz="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13"/>
              </a:spcBef>
              <a:spcAft>
                <a:spcPts val="213"/>
              </a:spcAft>
              <a:buSzPts val="500"/>
              <a:buNone/>
              <a:defRPr sz="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p97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97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97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8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98"/>
          <p:cNvSpPr txBox="1"/>
          <p:nvPr>
            <p:ph idx="1" type="body"/>
          </p:nvPr>
        </p:nvSpPr>
        <p:spPr>
          <a:xfrm rot="5400000">
            <a:off x="3389634" y="204804"/>
            <a:ext cx="3124201" cy="8048623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98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98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98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9"/>
          <p:cNvSpPr txBox="1"/>
          <p:nvPr>
            <p:ph type="title"/>
          </p:nvPr>
        </p:nvSpPr>
        <p:spPr>
          <a:xfrm rot="5400000">
            <a:off x="5487201" y="2302410"/>
            <a:ext cx="5181601" cy="1796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99"/>
          <p:cNvSpPr txBox="1"/>
          <p:nvPr>
            <p:ph idx="1" type="body"/>
          </p:nvPr>
        </p:nvSpPr>
        <p:spPr>
          <a:xfrm rot="5400000">
            <a:off x="1401296" y="135731"/>
            <a:ext cx="5181600" cy="6129337"/>
          </a:xfrm>
          <a:prstGeom prst="rect">
            <a:avLst/>
          </a:prstGeom>
          <a:noFill/>
          <a:ln>
            <a:noFill/>
          </a:ln>
        </p:spPr>
        <p:txBody>
          <a:bodyPr anchorCtr="0" anchor="t" bIns="16150" lIns="32350" spcFirstLastPara="1" rIns="32350" wrap="square" tIns="1615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213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99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99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99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0"/>
          <p:cNvSpPr txBox="1"/>
          <p:nvPr>
            <p:ph type="title"/>
          </p:nvPr>
        </p:nvSpPr>
        <p:spPr>
          <a:xfrm>
            <a:off x="782506" y="4406911"/>
            <a:ext cx="84201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0"/>
          <p:cNvSpPr txBox="1"/>
          <p:nvPr>
            <p:ph idx="1" type="body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00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0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00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1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1"/>
          <p:cNvSpPr txBox="1"/>
          <p:nvPr>
            <p:ph idx="1" type="body"/>
          </p:nvPr>
        </p:nvSpPr>
        <p:spPr>
          <a:xfrm>
            <a:off x="536576" y="1600204"/>
            <a:ext cx="474662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101"/>
          <p:cNvSpPr txBox="1"/>
          <p:nvPr>
            <p:ph idx="2" type="body"/>
          </p:nvPr>
        </p:nvSpPr>
        <p:spPr>
          <a:xfrm>
            <a:off x="5448301" y="1600204"/>
            <a:ext cx="474662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101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1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1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2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02"/>
          <p:cNvSpPr txBox="1"/>
          <p:nvPr>
            <p:ph idx="1" type="body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02"/>
          <p:cNvSpPr txBox="1"/>
          <p:nvPr>
            <p:ph idx="2" type="body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102"/>
          <p:cNvSpPr txBox="1"/>
          <p:nvPr>
            <p:ph idx="3" type="body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02"/>
          <p:cNvSpPr txBox="1"/>
          <p:nvPr>
            <p:ph idx="4" type="body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102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2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2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3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3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3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3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4"/>
          <p:cNvSpPr txBox="1"/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4"/>
          <p:cNvSpPr txBox="1"/>
          <p:nvPr>
            <p:ph idx="1" type="body"/>
          </p:nvPr>
        </p:nvSpPr>
        <p:spPr>
          <a:xfrm>
            <a:off x="3872973" y="273052"/>
            <a:ext cx="5537729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04"/>
          <p:cNvSpPr txBox="1"/>
          <p:nvPr>
            <p:ph idx="2" type="body"/>
          </p:nvPr>
        </p:nvSpPr>
        <p:spPr>
          <a:xfrm>
            <a:off x="495300" y="1435102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04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4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4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5"/>
          <p:cNvSpPr txBox="1"/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5"/>
          <p:cNvSpPr/>
          <p:nvPr>
            <p:ph idx="2" type="pic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5"/>
          <p:cNvSpPr txBox="1"/>
          <p:nvPr>
            <p:ph idx="1" type="body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5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5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5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6"/>
          <p:cNvSpPr txBox="1"/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6"/>
          <p:cNvSpPr txBox="1"/>
          <p:nvPr>
            <p:ph idx="1" type="body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6"/>
          <p:cNvSpPr txBox="1"/>
          <p:nvPr>
            <p:ph idx="10" type="dt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6"/>
          <p:cNvSpPr txBox="1"/>
          <p:nvPr>
            <p:ph idx="11" type="ftr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6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0"/>
          <p:cNvSpPr txBox="1"/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80"/>
          <p:cNvSpPr txBox="1"/>
          <p:nvPr>
            <p:ph idx="1" type="body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80"/>
          <p:cNvSpPr txBox="1"/>
          <p:nvPr>
            <p:ph idx="10" type="dt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80"/>
          <p:cNvSpPr txBox="1"/>
          <p:nvPr>
            <p:ph idx="11" type="ftr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80"/>
          <p:cNvSpPr txBox="1"/>
          <p:nvPr>
            <p:ph idx="12" type="sldNum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2"/>
          <p:cNvSpPr txBox="1"/>
          <p:nvPr>
            <p:ph type="title"/>
          </p:nvPr>
        </p:nvSpPr>
        <p:spPr>
          <a:xfrm>
            <a:off x="927423" y="609600"/>
            <a:ext cx="80486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Twentieth Century"/>
              <a:buNone/>
              <a:defRPr b="0" i="0" sz="1100" u="none" cap="none" strike="noStrik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1" name="Google Shape;161;p82"/>
          <p:cNvSpPr txBox="1"/>
          <p:nvPr>
            <p:ph idx="1" type="body"/>
          </p:nvPr>
        </p:nvSpPr>
        <p:spPr>
          <a:xfrm>
            <a:off x="927423" y="2667015"/>
            <a:ext cx="8048623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rmAutofit/>
          </a:bodyPr>
          <a:lstStyle>
            <a:lvl1pPr indent="-273050" lvl="0" marL="457200" marR="0" rtl="0" algn="l">
              <a:spcBef>
                <a:spcPts val="14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Arial"/>
              <a:buChar char="•"/>
              <a:defRPr b="0" i="0" sz="7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266700" lvl="1" marL="9144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Char char="•"/>
              <a:defRPr b="0" i="0" sz="6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266700" lvl="2" marL="13716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Arial"/>
              <a:buChar char="•"/>
              <a:defRPr b="0" i="0" sz="6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260350" lvl="3" marL="18288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Char char="•"/>
              <a:defRPr b="0" i="0" sz="5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260350" lvl="4" marL="22860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Char char="•"/>
              <a:defRPr b="0" i="0" sz="5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254000" lvl="5" marL="27432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Char char="•"/>
              <a:defRPr b="0" i="0" sz="4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254000" lvl="6" marL="32004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Char char="•"/>
              <a:defRPr b="0" i="0" sz="4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254000" lvl="7" marL="3657600" marR="0" rtl="0" algn="l">
              <a:spcBef>
                <a:spcPts val="213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Char char="•"/>
              <a:defRPr b="0" i="0" sz="4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254000" lvl="8" marL="4114800" marR="0" rtl="0" algn="l">
              <a:spcBef>
                <a:spcPts val="213"/>
              </a:spcBef>
              <a:spcAft>
                <a:spcPts val="213"/>
              </a:spcAft>
              <a:buClr>
                <a:schemeClr val="accent1"/>
              </a:buClr>
              <a:buSzPts val="400"/>
              <a:buFont typeface="Arial"/>
              <a:buChar char="•"/>
              <a:defRPr b="0" i="0" sz="400" u="none" cap="small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62" name="Google Shape;162;p82"/>
          <p:cNvSpPr txBox="1"/>
          <p:nvPr>
            <p:ph idx="10" type="dt"/>
          </p:nvPr>
        </p:nvSpPr>
        <p:spPr>
          <a:xfrm>
            <a:off x="7180569" y="5883313"/>
            <a:ext cx="13001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63" name="Google Shape;163;p82"/>
          <p:cNvSpPr txBox="1"/>
          <p:nvPr>
            <p:ph idx="11" type="ftr"/>
          </p:nvPr>
        </p:nvSpPr>
        <p:spPr>
          <a:xfrm>
            <a:off x="927427" y="5883313"/>
            <a:ext cx="61293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64" name="Google Shape;164;p82"/>
          <p:cNvSpPr txBox="1"/>
          <p:nvPr>
            <p:ph idx="12" type="sldNum"/>
          </p:nvPr>
        </p:nvSpPr>
        <p:spPr>
          <a:xfrm>
            <a:off x="8542643" y="5883313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300">
                <a:solidFill>
                  <a:srgbClr val="BFBFB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://feedback/employers%20feedback%20form" TargetMode="External"/><Relationship Id="rId10" Type="http://schemas.openxmlformats.org/officeDocument/2006/relationships/hyperlink" Target="http://feedback/Alumni%20feedback%20form.pdf" TargetMode="External"/><Relationship Id="rId1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://feedback/faculty%20feedback%20form.pdf" TargetMode="Externa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hyperlink" Target="http://feedback/student%20feedbak%20form" TargetMode="External"/><Relationship Id="rId8" Type="http://schemas.openxmlformats.org/officeDocument/2006/relationships/hyperlink" Target="http://feedback/Parent%20feedbak%20form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chart" Target="../charts/chart12.xml"/><Relationship Id="rId10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hart" Target="../charts/chart10.xml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7" Type="http://schemas.openxmlformats.org/officeDocument/2006/relationships/chart" Target="../charts/chart8.xml"/><Relationship Id="rId8" Type="http://schemas.openxmlformats.org/officeDocument/2006/relationships/chart" Target="../charts/chart9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chart" Target="../charts/chart17.xml"/><Relationship Id="rId5" Type="http://schemas.openxmlformats.org/officeDocument/2006/relationships/chart" Target="../charts/chart13.xml"/><Relationship Id="rId6" Type="http://schemas.openxmlformats.org/officeDocument/2006/relationships/chart" Target="../charts/chart14.xml"/><Relationship Id="rId7" Type="http://schemas.openxmlformats.org/officeDocument/2006/relationships/chart" Target="../charts/chart15.xml"/><Relationship Id="rId8" Type="http://schemas.openxmlformats.org/officeDocument/2006/relationships/chart" Target="../charts/chart16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3.png"/><Relationship Id="rId13" Type="http://schemas.openxmlformats.org/officeDocument/2006/relationships/image" Target="../media/image31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5" Type="http://schemas.openxmlformats.org/officeDocument/2006/relationships/image" Target="../media/image35.png"/><Relationship Id="rId14" Type="http://schemas.openxmlformats.org/officeDocument/2006/relationships/image" Target="../media/image32.png"/><Relationship Id="rId17" Type="http://schemas.openxmlformats.org/officeDocument/2006/relationships/image" Target="../media/image34.png"/><Relationship Id="rId16" Type="http://schemas.openxmlformats.org/officeDocument/2006/relationships/image" Target="../media/image33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8.jpg"/><Relationship Id="rId6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chart" Target="../charts/chart18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chart" Target="../charts/chart19.xml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chart" Target="../charts/chart20.xml"/><Relationship Id="rId6" Type="http://schemas.openxmlformats.org/officeDocument/2006/relationships/chart" Target="../charts/chart21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Relationship Id="rId5" Type="http://schemas.openxmlformats.org/officeDocument/2006/relationships/image" Target="../media/image41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6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54.jpg"/><Relationship Id="rId6" Type="http://schemas.openxmlformats.org/officeDocument/2006/relationships/image" Target="../media/image53.jpg"/></Relationships>
</file>

<file path=ppt/slides/_rels/slide29.xml.rels><?xml version="1.0" encoding="UTF-8" standalone="yes"?><Relationships xmlns="http://schemas.openxmlformats.org/package/2006/relationships"><Relationship Id="rId20" Type="http://schemas.openxmlformats.org/officeDocument/2006/relationships/image" Target="../media/image57.png"/><Relationship Id="rId22" Type="http://schemas.openxmlformats.org/officeDocument/2006/relationships/image" Target="../media/image60.png"/><Relationship Id="rId21" Type="http://schemas.openxmlformats.org/officeDocument/2006/relationships/image" Target="../media/image68.png"/><Relationship Id="rId24" Type="http://schemas.openxmlformats.org/officeDocument/2006/relationships/image" Target="../media/image62.png"/><Relationship Id="rId23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Relationship Id="rId26" Type="http://schemas.openxmlformats.org/officeDocument/2006/relationships/image" Target="../media/image63.png"/><Relationship Id="rId25" Type="http://schemas.openxmlformats.org/officeDocument/2006/relationships/image" Target="../media/image64.png"/><Relationship Id="rId28" Type="http://schemas.openxmlformats.org/officeDocument/2006/relationships/image" Target="../media/image66.jpg"/><Relationship Id="rId27" Type="http://schemas.openxmlformats.org/officeDocument/2006/relationships/image" Target="../media/image65.png"/><Relationship Id="rId5" Type="http://schemas.openxmlformats.org/officeDocument/2006/relationships/image" Target="../media/image47.png"/><Relationship Id="rId6" Type="http://schemas.openxmlformats.org/officeDocument/2006/relationships/image" Target="../media/image46.jpg"/><Relationship Id="rId29" Type="http://schemas.openxmlformats.org/officeDocument/2006/relationships/chart" Target="../charts/chart22.xml"/><Relationship Id="rId7" Type="http://schemas.openxmlformats.org/officeDocument/2006/relationships/image" Target="../media/image45.png"/><Relationship Id="rId8" Type="http://schemas.openxmlformats.org/officeDocument/2006/relationships/image" Target="../media/image51.png"/><Relationship Id="rId30" Type="http://schemas.openxmlformats.org/officeDocument/2006/relationships/chart" Target="../charts/chart23.xml"/><Relationship Id="rId11" Type="http://schemas.openxmlformats.org/officeDocument/2006/relationships/image" Target="../media/image43.png"/><Relationship Id="rId10" Type="http://schemas.openxmlformats.org/officeDocument/2006/relationships/image" Target="../media/image44.png"/><Relationship Id="rId13" Type="http://schemas.openxmlformats.org/officeDocument/2006/relationships/image" Target="../media/image52.png"/><Relationship Id="rId12" Type="http://schemas.openxmlformats.org/officeDocument/2006/relationships/image" Target="../media/image42.png"/><Relationship Id="rId15" Type="http://schemas.openxmlformats.org/officeDocument/2006/relationships/image" Target="../media/image48.png"/><Relationship Id="rId14" Type="http://schemas.openxmlformats.org/officeDocument/2006/relationships/image" Target="../media/image50.png"/><Relationship Id="rId17" Type="http://schemas.openxmlformats.org/officeDocument/2006/relationships/image" Target="../media/image55.png"/><Relationship Id="rId16" Type="http://schemas.openxmlformats.org/officeDocument/2006/relationships/image" Target="../media/image59.png"/><Relationship Id="rId19" Type="http://schemas.openxmlformats.org/officeDocument/2006/relationships/image" Target="../media/image56.png"/><Relationship Id="rId18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4.jpg"/><Relationship Id="rId6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s://andhrauniversity.irins.org/profile/220771" TargetMode="External"/><Relationship Id="rId5" Type="http://schemas.openxmlformats.org/officeDocument/2006/relationships/hyperlink" Target="https://andhrauniversity.edu.in/img/Prof-PVGD-Brief-Summary.pdf" TargetMode="External"/><Relationship Id="rId6" Type="http://schemas.openxmlformats.org/officeDocument/2006/relationships/hyperlink" Target="https://andhrauniversity.irins.org/profile/244056" TargetMode="External"/><Relationship Id="rId7" Type="http://schemas.openxmlformats.org/officeDocument/2006/relationships/hyperlink" Target="https://andhrauniversity.irins.org/profile/50186" TargetMode="External"/><Relationship Id="rId8" Type="http://schemas.openxmlformats.org/officeDocument/2006/relationships/hyperlink" Target="https://andhrauniversity.irins.org/profile/232216" TargetMode="External"/><Relationship Id="rId11" Type="http://schemas.openxmlformats.org/officeDocument/2006/relationships/hyperlink" Target="https://andhrauniversity.irins.org/profile/345849" TargetMode="External"/><Relationship Id="rId10" Type="http://schemas.openxmlformats.org/officeDocument/2006/relationships/hyperlink" Target="https://andhrauniversity.irins.org/profile/220771" TargetMode="External"/><Relationship Id="rId13" Type="http://schemas.openxmlformats.org/officeDocument/2006/relationships/hyperlink" Target="https://andhrauniversity.irins.org/profile/232236" TargetMode="External"/><Relationship Id="rId12" Type="http://schemas.openxmlformats.org/officeDocument/2006/relationships/hyperlink" Target="https://andhrauniversity.irins.org/profile/225986" TargetMode="External"/><Relationship Id="rId14" Type="http://schemas.openxmlformats.org/officeDocument/2006/relationships/hyperlink" Target="https://andhrauniversity.irins.org/profile/232263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s://andhrauniversity.irins.org/profile/411320" TargetMode="External"/><Relationship Id="rId5" Type="http://schemas.openxmlformats.org/officeDocument/2006/relationships/hyperlink" Target="https://andhrauniversity.irins.org/profile/244157" TargetMode="External"/><Relationship Id="rId6" Type="http://schemas.openxmlformats.org/officeDocument/2006/relationships/hyperlink" Target="https://andhrauniversity.irins.org/profile/243643" TargetMode="External"/><Relationship Id="rId7" Type="http://schemas.openxmlformats.org/officeDocument/2006/relationships/hyperlink" Target="https://vidwan.inflibnet.ac.in/profile/410117" TargetMode="External"/><Relationship Id="rId8" Type="http://schemas.openxmlformats.org/officeDocument/2006/relationships/hyperlink" Target="https://andhrauniversity.irins.org/profile/411320" TargetMode="External"/><Relationship Id="rId11" Type="http://schemas.openxmlformats.org/officeDocument/2006/relationships/hyperlink" Target="https://andhrauniversity.irins.org/profile/442807" TargetMode="External"/><Relationship Id="rId10" Type="http://schemas.openxmlformats.org/officeDocument/2006/relationships/hyperlink" Target="https://andhrauniversity.irins.org/profile/356272" TargetMode="External"/><Relationship Id="rId13" Type="http://schemas.openxmlformats.org/officeDocument/2006/relationships/hyperlink" Target="https://andhrauniversity.irins.org/profile/181443" TargetMode="External"/><Relationship Id="rId12" Type="http://schemas.openxmlformats.org/officeDocument/2006/relationships/hyperlink" Target="https://andhrauniversity.irins.org/profile/442807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s://andhrauniversity.irins.org/profile/243257" TargetMode="External"/><Relationship Id="rId5" Type="http://schemas.openxmlformats.org/officeDocument/2006/relationships/hyperlink" Target="https://andhrauniversity.irins.org/profile/225696" TargetMode="External"/><Relationship Id="rId6" Type="http://schemas.openxmlformats.org/officeDocument/2006/relationships/hyperlink" Target="https://andhrauniversity.irins.org/profile/232226" TargetMode="External"/><Relationship Id="rId7" Type="http://schemas.openxmlformats.org/officeDocument/2006/relationships/hyperlink" Target="https://andhrauniversity.irins.org/profile/232223" TargetMode="External"/><Relationship Id="rId8" Type="http://schemas.openxmlformats.org/officeDocument/2006/relationships/hyperlink" Target="https://andhrauniversity.irins.org/profile/232231" TargetMode="External"/><Relationship Id="rId10" Type="http://schemas.openxmlformats.org/officeDocument/2006/relationships/hyperlink" Target="https://andhrauniversity.irins.org/profile/243247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s://andhrauniversity.irins.org/profile/244178" TargetMode="External"/><Relationship Id="rId5" Type="http://schemas.openxmlformats.org/officeDocument/2006/relationships/hyperlink" Target="https://andhrauniversity.irins.org/profile/409728" TargetMode="External"/><Relationship Id="rId6" Type="http://schemas.openxmlformats.org/officeDocument/2006/relationships/hyperlink" Target="https://andhrauniversity.irins.org/profile/245418" TargetMode="External"/><Relationship Id="rId7" Type="http://schemas.openxmlformats.org/officeDocument/2006/relationships/hyperlink" Target="https://andhrauniversity.irins.org/profile/411011" TargetMode="External"/><Relationship Id="rId8" Type="http://schemas.openxmlformats.org/officeDocument/2006/relationships/hyperlink" Target="https://andhrauniversity.irins.org/profile/409188" TargetMode="External"/><Relationship Id="rId11" Type="http://schemas.openxmlformats.org/officeDocument/2006/relationships/hyperlink" Target="https://vidwan.inflibnet.ac.in/profile/443146" TargetMode="External"/><Relationship Id="rId10" Type="http://schemas.openxmlformats.org/officeDocument/2006/relationships/hyperlink" Target="https://andhrauniversity.irins.org/profile/244178" TargetMode="External"/><Relationship Id="rId13" Type="http://schemas.openxmlformats.org/officeDocument/2006/relationships/hyperlink" Target="https://vidwan.inflibnet.ac.in/profile/443033" TargetMode="External"/><Relationship Id="rId12" Type="http://schemas.openxmlformats.org/officeDocument/2006/relationships/hyperlink" Target="https://andhrauniversity.irins.org/profile/443277" TargetMode="External"/><Relationship Id="rId14" Type="http://schemas.openxmlformats.org/officeDocument/2006/relationships/hyperlink" Target="https://vidwan.inflibnet.ac.in/profile/443033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chart" Target="../charts/chart24.xml"/><Relationship Id="rId6" Type="http://schemas.openxmlformats.org/officeDocument/2006/relationships/chart" Target="../charts/chart25.xml"/><Relationship Id="rId7" Type="http://schemas.openxmlformats.org/officeDocument/2006/relationships/chart" Target="../charts/chart26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74.png"/><Relationship Id="rId6" Type="http://schemas.openxmlformats.org/officeDocument/2006/relationships/image" Target="../media/image73.png"/><Relationship Id="rId7" Type="http://schemas.openxmlformats.org/officeDocument/2006/relationships/image" Target="../media/image6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31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7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75.png"/><Relationship Id="rId6" Type="http://schemas.openxmlformats.org/officeDocument/2006/relationships/image" Target="../media/image82.jpg"/><Relationship Id="rId7" Type="http://schemas.openxmlformats.org/officeDocument/2006/relationships/image" Target="../media/image76.jpg"/><Relationship Id="rId8" Type="http://schemas.openxmlformats.org/officeDocument/2006/relationships/image" Target="../media/image7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87.jpg"/><Relationship Id="rId6" Type="http://schemas.openxmlformats.org/officeDocument/2006/relationships/image" Target="../media/image81.jpg"/><Relationship Id="rId7" Type="http://schemas.openxmlformats.org/officeDocument/2006/relationships/image" Target="../media/image127.jpg"/><Relationship Id="rId8" Type="http://schemas.openxmlformats.org/officeDocument/2006/relationships/image" Target="../media/image8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84.jpg"/><Relationship Id="rId5" Type="http://schemas.openxmlformats.org/officeDocument/2006/relationships/image" Target="../media/image80.jpg"/><Relationship Id="rId6" Type="http://schemas.openxmlformats.org/officeDocument/2006/relationships/image" Target="../media/image78.jpg"/><Relationship Id="rId7" Type="http://schemas.openxmlformats.org/officeDocument/2006/relationships/image" Target="../media/image86.jpg"/><Relationship Id="rId8" Type="http://schemas.openxmlformats.org/officeDocument/2006/relationships/image" Target="../media/image79.jpg"/><Relationship Id="rId10" Type="http://schemas.openxmlformats.org/officeDocument/2006/relationships/image" Target="../media/image83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93.png"/><Relationship Id="rId5" Type="http://schemas.openxmlformats.org/officeDocument/2006/relationships/image" Target="../media/image89.png"/><Relationship Id="rId6" Type="http://schemas.openxmlformats.org/officeDocument/2006/relationships/image" Target="../media/image88.png"/><Relationship Id="rId7" Type="http://schemas.openxmlformats.org/officeDocument/2006/relationships/image" Target="../media/image92.png"/><Relationship Id="rId8" Type="http://schemas.openxmlformats.org/officeDocument/2006/relationships/image" Target="../media/image91.png"/><Relationship Id="rId11" Type="http://schemas.openxmlformats.org/officeDocument/2006/relationships/image" Target="../media/image104.png"/><Relationship Id="rId10" Type="http://schemas.openxmlformats.org/officeDocument/2006/relationships/image" Target="../media/image110.png"/><Relationship Id="rId12" Type="http://schemas.openxmlformats.org/officeDocument/2006/relationships/image" Target="../media/image1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0.png"/><Relationship Id="rId4" Type="http://schemas.openxmlformats.org/officeDocument/2006/relationships/image" Target="../media/image100.png"/><Relationship Id="rId9" Type="http://schemas.openxmlformats.org/officeDocument/2006/relationships/image" Target="../media/image99.jpg"/><Relationship Id="rId5" Type="http://schemas.openxmlformats.org/officeDocument/2006/relationships/image" Target="../media/image97.jpg"/><Relationship Id="rId6" Type="http://schemas.openxmlformats.org/officeDocument/2006/relationships/image" Target="../media/image103.jpg"/><Relationship Id="rId7" Type="http://schemas.openxmlformats.org/officeDocument/2006/relationships/image" Target="../media/image95.jpg"/><Relationship Id="rId8" Type="http://schemas.openxmlformats.org/officeDocument/2006/relationships/image" Target="../media/image96.jpg"/><Relationship Id="rId10" Type="http://schemas.openxmlformats.org/officeDocument/2006/relationships/image" Target="../media/image10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20.png"/><Relationship Id="rId6" Type="http://schemas.openxmlformats.org/officeDocument/2006/relationships/image" Target="../media/image94.jpg"/><Relationship Id="rId7" Type="http://schemas.openxmlformats.org/officeDocument/2006/relationships/image" Target="../media/image9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0.png"/><Relationship Id="rId4" Type="http://schemas.openxmlformats.org/officeDocument/2006/relationships/image" Target="../media/image100.png"/><Relationship Id="rId5" Type="http://schemas.openxmlformats.org/officeDocument/2006/relationships/hyperlink" Target="mailto:I7-8700CPU@2.33GHZ" TargetMode="External"/><Relationship Id="rId6" Type="http://schemas.openxmlformats.org/officeDocument/2006/relationships/hyperlink" Target="mailto:I7-8700CPU@2.33GHZ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://community.ebooklibrary.org/?AffiliateKey=WEL-ColEngAndUni" TargetMode="External"/><Relationship Id="rId5" Type="http://schemas.openxmlformats.org/officeDocument/2006/relationships/hyperlink" Target="https://ieeexplore.ieee.org/Xplore/home.jsp" TargetMode="External"/><Relationship Id="rId6" Type="http://schemas.openxmlformats.org/officeDocument/2006/relationships/hyperlink" Target="https://discovery1.delnet.in/" TargetMode="External"/><Relationship Id="rId7" Type="http://schemas.openxmlformats.org/officeDocument/2006/relationships/hyperlink" Target="https://ndl.iitkgp.ac.in/" TargetMode="External"/><Relationship Id="rId8" Type="http://schemas.openxmlformats.org/officeDocument/2006/relationships/hyperlink" Target="https://jgateplus.com/search/login/" TargetMode="External"/><Relationship Id="rId11" Type="http://schemas.openxmlformats.org/officeDocument/2006/relationships/hyperlink" Target="https://services.andhrauniversity.edu.in/filestorage1/iqacfiles/onlineservices.pdf" TargetMode="External"/><Relationship Id="rId10" Type="http://schemas.openxmlformats.org/officeDocument/2006/relationships/hyperlink" Target="https://andhrauniversity.edu.in/library/icons1.html" TargetMode="External"/><Relationship Id="rId13" Type="http://schemas.openxmlformats.org/officeDocument/2006/relationships/hyperlink" Target="https://services.andhrauniversity.edu.in/filestorage1/iqacfiles/shodhganga-proof.pdf" TargetMode="External"/><Relationship Id="rId12" Type="http://schemas.openxmlformats.org/officeDocument/2006/relationships/hyperlink" Target="https://services.andhrauniversity.edu.in/filestorage1/iqacfiles/soul-proof.pdf" TargetMode="External"/><Relationship Id="rId15" Type="http://schemas.openxmlformats.org/officeDocument/2006/relationships/hyperlink" Target="https://scholarkart.in/AU/publications" TargetMode="External"/><Relationship Id="rId14" Type="http://schemas.openxmlformats.org/officeDocument/2006/relationships/hyperlink" Target="https://services.andhrauniversity.edu.in/filestorage1/iqacfiles/Library.pdf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15.png"/><Relationship Id="rId6" Type="http://schemas.openxmlformats.org/officeDocument/2006/relationships/image" Target="../media/image109.png"/><Relationship Id="rId7" Type="http://schemas.openxmlformats.org/officeDocument/2006/relationships/image" Target="../media/image10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06.png"/><Relationship Id="rId6" Type="http://schemas.openxmlformats.org/officeDocument/2006/relationships/image" Target="../media/image122.png"/><Relationship Id="rId7" Type="http://schemas.openxmlformats.org/officeDocument/2006/relationships/image" Target="../media/image11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08.jpg"/><Relationship Id="rId6" Type="http://schemas.openxmlformats.org/officeDocument/2006/relationships/image" Target="../media/image111.jpg"/><Relationship Id="rId7" Type="http://schemas.openxmlformats.org/officeDocument/2006/relationships/image" Target="../media/image11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13.png"/><Relationship Id="rId6" Type="http://schemas.openxmlformats.org/officeDocument/2006/relationships/image" Target="../media/image11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25.jpg"/><Relationship Id="rId5" Type="http://schemas.openxmlformats.org/officeDocument/2006/relationships/image" Target="../media/image116.jpg"/><Relationship Id="rId6" Type="http://schemas.openxmlformats.org/officeDocument/2006/relationships/image" Target="../media/image119.jpg"/><Relationship Id="rId7" Type="http://schemas.openxmlformats.org/officeDocument/2006/relationships/image" Target="../media/image118.jpg"/><Relationship Id="rId8" Type="http://schemas.openxmlformats.org/officeDocument/2006/relationships/image" Target="../media/image12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33.png"/><Relationship Id="rId6" Type="http://schemas.openxmlformats.org/officeDocument/2006/relationships/image" Target="../media/image130.png"/><Relationship Id="rId7" Type="http://schemas.openxmlformats.org/officeDocument/2006/relationships/image" Target="../media/image124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40.png"/><Relationship Id="rId5" Type="http://schemas.openxmlformats.org/officeDocument/2006/relationships/image" Target="../media/image126.png"/><Relationship Id="rId6" Type="http://schemas.openxmlformats.org/officeDocument/2006/relationships/image" Target="../media/image137.jpg"/><Relationship Id="rId7" Type="http://schemas.openxmlformats.org/officeDocument/2006/relationships/image" Target="../media/image129.png"/><Relationship Id="rId8" Type="http://schemas.openxmlformats.org/officeDocument/2006/relationships/image" Target="../media/image134.jpg"/><Relationship Id="rId11" Type="http://schemas.openxmlformats.org/officeDocument/2006/relationships/image" Target="../media/image139.png"/><Relationship Id="rId10" Type="http://schemas.openxmlformats.org/officeDocument/2006/relationships/image" Target="../media/image128.png"/><Relationship Id="rId13" Type="http://schemas.openxmlformats.org/officeDocument/2006/relationships/image" Target="../media/image132.jpg"/><Relationship Id="rId12" Type="http://schemas.openxmlformats.org/officeDocument/2006/relationships/image" Target="../media/image135.png"/><Relationship Id="rId15" Type="http://schemas.openxmlformats.org/officeDocument/2006/relationships/image" Target="../media/image136.jpg"/><Relationship Id="rId14" Type="http://schemas.openxmlformats.org/officeDocument/2006/relationships/image" Target="../media/image1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43.jpg"/><Relationship Id="rId5" Type="http://schemas.openxmlformats.org/officeDocument/2006/relationships/image" Target="../media/image142.png"/><Relationship Id="rId6" Type="http://schemas.openxmlformats.org/officeDocument/2006/relationships/image" Target="../media/image138.jpg"/><Relationship Id="rId7" Type="http://schemas.openxmlformats.org/officeDocument/2006/relationships/image" Target="../media/image141.jpg"/><Relationship Id="rId8" Type="http://schemas.openxmlformats.org/officeDocument/2006/relationships/image" Target="../media/image144.jpg"/><Relationship Id="rId11" Type="http://schemas.openxmlformats.org/officeDocument/2006/relationships/image" Target="../media/image152.jpg"/><Relationship Id="rId10" Type="http://schemas.openxmlformats.org/officeDocument/2006/relationships/image" Target="../media/image14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51.jpg"/><Relationship Id="rId5" Type="http://schemas.openxmlformats.org/officeDocument/2006/relationships/image" Target="../media/image153.jpg"/><Relationship Id="rId6" Type="http://schemas.openxmlformats.org/officeDocument/2006/relationships/image" Target="../media/image147.jpg"/><Relationship Id="rId7" Type="http://schemas.openxmlformats.org/officeDocument/2006/relationships/image" Target="../media/image146.jpg"/><Relationship Id="rId8" Type="http://schemas.openxmlformats.org/officeDocument/2006/relationships/image" Target="../media/image149.jpg"/><Relationship Id="rId11" Type="http://schemas.openxmlformats.org/officeDocument/2006/relationships/image" Target="../media/image154.jpg"/><Relationship Id="rId10" Type="http://schemas.openxmlformats.org/officeDocument/2006/relationships/image" Target="../media/image15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61.jpg"/><Relationship Id="rId5" Type="http://schemas.openxmlformats.org/officeDocument/2006/relationships/image" Target="../media/image156.jpg"/><Relationship Id="rId6" Type="http://schemas.openxmlformats.org/officeDocument/2006/relationships/image" Target="../media/image155.jpg"/><Relationship Id="rId7" Type="http://schemas.openxmlformats.org/officeDocument/2006/relationships/image" Target="../media/image169.jpg"/><Relationship Id="rId8" Type="http://schemas.openxmlformats.org/officeDocument/2006/relationships/image" Target="../media/image168.jpg"/><Relationship Id="rId11" Type="http://schemas.openxmlformats.org/officeDocument/2006/relationships/image" Target="../media/image160.jpg"/><Relationship Id="rId10" Type="http://schemas.openxmlformats.org/officeDocument/2006/relationships/image" Target="../media/image162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58.jpg"/><Relationship Id="rId5" Type="http://schemas.openxmlformats.org/officeDocument/2006/relationships/image" Target="../media/image164.jpg"/><Relationship Id="rId6" Type="http://schemas.openxmlformats.org/officeDocument/2006/relationships/image" Target="../media/image171.jpg"/><Relationship Id="rId7" Type="http://schemas.openxmlformats.org/officeDocument/2006/relationships/image" Target="../media/image159.jpg"/><Relationship Id="rId8" Type="http://schemas.openxmlformats.org/officeDocument/2006/relationships/image" Target="../media/image167.jpg"/><Relationship Id="rId11" Type="http://schemas.openxmlformats.org/officeDocument/2006/relationships/image" Target="../media/image157.jpg"/><Relationship Id="rId10" Type="http://schemas.openxmlformats.org/officeDocument/2006/relationships/image" Target="../media/image16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72.jpg"/><Relationship Id="rId5" Type="http://schemas.openxmlformats.org/officeDocument/2006/relationships/image" Target="../media/image165.jpg"/><Relationship Id="rId6" Type="http://schemas.openxmlformats.org/officeDocument/2006/relationships/image" Target="../media/image176.png"/><Relationship Id="rId7" Type="http://schemas.openxmlformats.org/officeDocument/2006/relationships/image" Target="../media/image166.jpg"/><Relationship Id="rId8" Type="http://schemas.openxmlformats.org/officeDocument/2006/relationships/image" Target="../media/image175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88.jpg"/><Relationship Id="rId5" Type="http://schemas.openxmlformats.org/officeDocument/2006/relationships/image" Target="../media/image170.jpg"/><Relationship Id="rId6" Type="http://schemas.openxmlformats.org/officeDocument/2006/relationships/image" Target="../media/image174.jpg"/><Relationship Id="rId7" Type="http://schemas.openxmlformats.org/officeDocument/2006/relationships/image" Target="../media/image173.jpg"/><Relationship Id="rId8" Type="http://schemas.openxmlformats.org/officeDocument/2006/relationships/image" Target="../media/image18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78.jpg"/><Relationship Id="rId4" Type="http://schemas.openxmlformats.org/officeDocument/2006/relationships/image" Target="../media/image185.jpg"/><Relationship Id="rId9" Type="http://schemas.openxmlformats.org/officeDocument/2006/relationships/image" Target="../media/image17.png"/><Relationship Id="rId5" Type="http://schemas.openxmlformats.org/officeDocument/2006/relationships/image" Target="../media/image177.jpg"/><Relationship Id="rId6" Type="http://schemas.openxmlformats.org/officeDocument/2006/relationships/image" Target="../media/image179.jpg"/><Relationship Id="rId7" Type="http://schemas.openxmlformats.org/officeDocument/2006/relationships/image" Target="../media/image186.jpg"/><Relationship Id="rId8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87.jpg"/><Relationship Id="rId5" Type="http://schemas.openxmlformats.org/officeDocument/2006/relationships/image" Target="../media/image182.jpg"/><Relationship Id="rId6" Type="http://schemas.openxmlformats.org/officeDocument/2006/relationships/image" Target="../media/image189.png"/><Relationship Id="rId7" Type="http://schemas.openxmlformats.org/officeDocument/2006/relationships/image" Target="../media/image183.jpg"/><Relationship Id="rId8" Type="http://schemas.openxmlformats.org/officeDocument/2006/relationships/image" Target="../media/image194.jpg"/><Relationship Id="rId10" Type="http://schemas.openxmlformats.org/officeDocument/2006/relationships/image" Target="../media/image18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hyperlink" Target="http://www.a-hub.co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hyperlink" Target="about:blank" TargetMode="External"/><Relationship Id="rId6" Type="http://schemas.openxmlformats.org/officeDocument/2006/relationships/image" Target="../media/image191.jpg"/><Relationship Id="rId7" Type="http://schemas.openxmlformats.org/officeDocument/2006/relationships/image" Target="../media/image190.jpg"/><Relationship Id="rId8" Type="http://schemas.openxmlformats.org/officeDocument/2006/relationships/image" Target="../media/image180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05.jpg"/><Relationship Id="rId5" Type="http://schemas.openxmlformats.org/officeDocument/2006/relationships/image" Target="../media/image192.jpg"/><Relationship Id="rId6" Type="http://schemas.openxmlformats.org/officeDocument/2006/relationships/image" Target="../media/image195.jpg"/><Relationship Id="rId7" Type="http://schemas.openxmlformats.org/officeDocument/2006/relationships/image" Target="../media/image193.jpg"/><Relationship Id="rId8" Type="http://schemas.openxmlformats.org/officeDocument/2006/relationships/image" Target="../media/image207.jpg"/><Relationship Id="rId11" Type="http://schemas.openxmlformats.org/officeDocument/2006/relationships/image" Target="../media/image204.jpg"/><Relationship Id="rId10" Type="http://schemas.openxmlformats.org/officeDocument/2006/relationships/image" Target="../media/image198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97.jpg"/><Relationship Id="rId5" Type="http://schemas.openxmlformats.org/officeDocument/2006/relationships/image" Target="../media/image201.jpg"/><Relationship Id="rId6" Type="http://schemas.openxmlformats.org/officeDocument/2006/relationships/image" Target="../media/image196.jpg"/><Relationship Id="rId7" Type="http://schemas.openxmlformats.org/officeDocument/2006/relationships/image" Target="../media/image199.jpg"/><Relationship Id="rId8" Type="http://schemas.openxmlformats.org/officeDocument/2006/relationships/image" Target="../media/image202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03.png"/><Relationship Id="rId4" Type="http://schemas.openxmlformats.org/officeDocument/2006/relationships/image" Target="../media/image206.png"/><Relationship Id="rId5" Type="http://schemas.openxmlformats.org/officeDocument/2006/relationships/image" Target="../media/image20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00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drive.google.com/file/d/1dFIuvfeLTf9UzOoq1b3OZ9gFxlb7LYKF/view?usp=sharing" TargetMode="External"/><Relationship Id="rId10" Type="http://schemas.openxmlformats.org/officeDocument/2006/relationships/hyperlink" Target="http://../Downloads/syl.rar" TargetMode="External"/><Relationship Id="rId13" Type="http://schemas.openxmlformats.org/officeDocument/2006/relationships/hyperlink" Target="https://drive.google.com/file/d/1VnoUaVtllIdEnQ_q_YbuLRZW9olh7-WQ/view?usp=sharing" TargetMode="External"/><Relationship Id="rId12" Type="http://schemas.openxmlformats.org/officeDocument/2006/relationships/hyperlink" Target="http://../Downloads/syl.rar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hyperlink" Target="https://drive.google.com/file/d/1DHq6A0j1PE7gcyQFpJH_ztnF0hWIRwu0/view?usp=sharing" TargetMode="External"/><Relationship Id="rId15" Type="http://schemas.openxmlformats.org/officeDocument/2006/relationships/hyperlink" Target="http://../Downloads/syl.rar" TargetMode="External"/><Relationship Id="rId14" Type="http://schemas.openxmlformats.org/officeDocument/2006/relationships/hyperlink" Target="http://../Downloads/syl.rar" TargetMode="External"/><Relationship Id="rId17" Type="http://schemas.openxmlformats.org/officeDocument/2006/relationships/hyperlink" Target="https://drive.google.com/file/d/1Nc02W7SqxnCFeRVvhFpacD8Z8uNfoclu/view?usp=sharing" TargetMode="External"/><Relationship Id="rId16" Type="http://schemas.openxmlformats.org/officeDocument/2006/relationships/hyperlink" Target="https://drive.google.com/file/d/1wo7N6EsTHTSRY2BuJpKA4rQDhP6_BQ0c/view?usp=sharing" TargetMode="External"/><Relationship Id="rId5" Type="http://schemas.openxmlformats.org/officeDocument/2006/relationships/hyperlink" Target="https://drive.google.com/file/d/1vuhP8wLDWejijP-8G6EFTUqlZfKavERQ/view?usp=drive_link" TargetMode="External"/><Relationship Id="rId6" Type="http://schemas.openxmlformats.org/officeDocument/2006/relationships/hyperlink" Target="http://../Downloads/syl.rar" TargetMode="External"/><Relationship Id="rId18" Type="http://schemas.openxmlformats.org/officeDocument/2006/relationships/hyperlink" Target="https://drive.google.com/file/d/1C8AjCisPqnpMvawW1a4TamX3ZL7ezkYi/view?usp=sharing" TargetMode="External"/><Relationship Id="rId7" Type="http://schemas.openxmlformats.org/officeDocument/2006/relationships/hyperlink" Target="https://drive.google.com/file/d/1cvnkNvz0b-tfXfS2VrooUsejAfhAOe7T/view?usp=drive_link" TargetMode="External"/><Relationship Id="rId8" Type="http://schemas.openxmlformats.org/officeDocument/2006/relationships/hyperlink" Target="http://../Downloads/syl.ra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internships/internships" TargetMode="External"/><Relationship Id="rId4" Type="http://schemas.openxmlformats.org/officeDocument/2006/relationships/hyperlink" Target="http://projects/projects/projects.xlsx" TargetMode="External"/><Relationship Id="rId5" Type="http://schemas.openxmlformats.org/officeDocument/2006/relationships/hyperlink" Target="about:blank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2"/>
          <p:cNvGrpSpPr/>
          <p:nvPr/>
        </p:nvGrpSpPr>
        <p:grpSpPr>
          <a:xfrm>
            <a:off x="5577417" y="5562602"/>
            <a:ext cx="3905250" cy="584775"/>
            <a:chOff x="5345987" y="4766479"/>
            <a:chExt cx="3905250" cy="584775"/>
          </a:xfrm>
        </p:grpSpPr>
        <p:sp>
          <p:nvSpPr>
            <p:cNvPr id="285" name="Google Shape;285;p2"/>
            <p:cNvSpPr/>
            <p:nvPr/>
          </p:nvSpPr>
          <p:spPr>
            <a:xfrm>
              <a:off x="5468938" y="4766479"/>
              <a:ext cx="3657600" cy="584775"/>
            </a:xfrm>
            <a:prstGeom prst="roundRect">
              <a:avLst>
                <a:gd fmla="val 16667" name="adj"/>
              </a:avLst>
            </a:prstGeom>
            <a:solidFill>
              <a:srgbClr val="538CD5"/>
            </a:solidFill>
            <a:ln cap="flat" cmpd="sng" w="28575">
              <a:solidFill>
                <a:srgbClr val="1A00B8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6" name="Google Shape;286;p2"/>
            <p:cNvSpPr txBox="1"/>
            <p:nvPr/>
          </p:nvSpPr>
          <p:spPr>
            <a:xfrm>
              <a:off x="5345987" y="4766479"/>
              <a:ext cx="39052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Algorithm Block</a:t>
              </a:r>
              <a:endParaRPr b="1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87" name="Google Shape;287;p2"/>
          <p:cNvGrpSpPr/>
          <p:nvPr/>
        </p:nvGrpSpPr>
        <p:grpSpPr>
          <a:xfrm>
            <a:off x="811837" y="5562600"/>
            <a:ext cx="3702121" cy="609600"/>
            <a:chOff x="752569" y="4754067"/>
            <a:chExt cx="3702121" cy="609600"/>
          </a:xfrm>
        </p:grpSpPr>
        <p:sp>
          <p:nvSpPr>
            <p:cNvPr id="288" name="Google Shape;288;p2"/>
            <p:cNvSpPr/>
            <p:nvPr/>
          </p:nvSpPr>
          <p:spPr>
            <a:xfrm>
              <a:off x="797090" y="4754067"/>
              <a:ext cx="3657600" cy="609600"/>
            </a:xfrm>
            <a:prstGeom prst="roundRect">
              <a:avLst>
                <a:gd fmla="val 16667" name="adj"/>
              </a:avLst>
            </a:prstGeom>
            <a:solidFill>
              <a:srgbClr val="E36C09"/>
            </a:solidFill>
            <a:ln cap="flat" cmpd="sng" w="28575">
              <a:solidFill>
                <a:srgbClr val="1A00B8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89;p2"/>
            <p:cNvSpPr txBox="1"/>
            <p:nvPr/>
          </p:nvSpPr>
          <p:spPr>
            <a:xfrm>
              <a:off x="752569" y="4830267"/>
              <a:ext cx="370212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Main Block</a:t>
              </a:r>
              <a:endParaRPr b="1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90" name="Google Shape;290;p2"/>
          <p:cNvPicPr preferRelativeResize="0"/>
          <p:nvPr/>
        </p:nvPicPr>
        <p:blipFill rotWithShape="1">
          <a:blip r:embed="rId3">
            <a:alphaModFix/>
          </a:blip>
          <a:srcRect b="20152" l="7235" r="4559" t="9018"/>
          <a:stretch/>
        </p:blipFill>
        <p:spPr>
          <a:xfrm>
            <a:off x="5105400" y="1998025"/>
            <a:ext cx="4495800" cy="3217706"/>
          </a:xfrm>
          <a:prstGeom prst="rect">
            <a:avLst/>
          </a:prstGeom>
          <a:noFill/>
          <a:ln cap="sq" cmpd="thickThin" w="889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1" name="Google Shape;291;p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2020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50" lIns="30700" spcFirstLastPara="1" rIns="30700" wrap="square" tIns="153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2" name="Google Shape;2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02" y="1998025"/>
            <a:ext cx="4491455" cy="3217706"/>
          </a:xfrm>
          <a:prstGeom prst="rect">
            <a:avLst/>
          </a:prstGeom>
          <a:noFill/>
          <a:ln cap="sq" cmpd="thickThin" w="889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3" name="Google Shape;293;p2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2"/>
          <p:cNvSpPr txBox="1"/>
          <p:nvPr>
            <p:ph idx="4294967295" type="ctrTitle"/>
          </p:nvPr>
        </p:nvSpPr>
        <p:spPr>
          <a:xfrm>
            <a:off x="0" y="-20638"/>
            <a:ext cx="9163050" cy="1060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Libre Baskerville"/>
              <a:buNone/>
            </a:pPr>
            <a:r>
              <a:rPr b="1" i="0" lang="en-US" sz="2000" u="none" cap="none" strike="noStrike">
                <a:solidFill>
                  <a:srgbClr val="FF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          </a:t>
            </a:r>
            <a:r>
              <a:rPr b="1" i="0" lang="en-US" sz="2400" u="none" cap="none" strike="noStrike">
                <a:solidFill>
                  <a:srgbClr val="FFFF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Department of Computer Science and Systems Engineering</a:t>
            </a:r>
            <a:endParaRPr b="1" i="0" sz="2300" u="none" cap="none" strike="noStrike">
              <a:solidFill>
                <a:srgbClr val="FFFF0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95" name="Google Shape;2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2" y="51734"/>
            <a:ext cx="760746" cy="915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296" name="Google Shape;29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96474" y="62378"/>
            <a:ext cx="1309526" cy="91580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"/>
          <p:cNvSpPr txBox="1"/>
          <p:nvPr/>
        </p:nvSpPr>
        <p:spPr>
          <a:xfrm>
            <a:off x="742950" y="4800603"/>
            <a:ext cx="3905250" cy="369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" name="Google Shape;412;p11"/>
          <p:cNvGraphicFramePr/>
          <p:nvPr/>
        </p:nvGraphicFramePr>
        <p:xfrm>
          <a:off x="152401" y="11429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1603075"/>
                <a:gridCol w="979650"/>
                <a:gridCol w="6023550"/>
                <a:gridCol w="994925"/>
              </a:tblGrid>
              <a:tr h="873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 Year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Value Added Courses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value added course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Students  </a:t>
                      </a:r>
                      <a:b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benefited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05925">
                <a:tc rowSpan="8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rowSpan="8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week Training program on Data Analytics with R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rowSpan="8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495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 programming for Data Analytics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 with R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week workshop on Digital Forensics and Investigation Tools 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Intelligence with R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Analytics for Cyber Security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Internship and skill development workshop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IOT Boot Camp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vMerge="1"/>
              </a:tr>
              <a:tr h="205925">
                <a:tc row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Cyber Security Tools and Forensic Methods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225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40777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Internship Programme on Application Development using</a:t>
                      </a:r>
                      <a:b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Java and Mean stack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vMerge="1"/>
              </a:tr>
              <a:tr h="40777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Enhancing employability Skills for Engineering students held at</a:t>
                      </a:r>
                      <a:b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Science Department.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Employability Skills for Computer Engineering Students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vMerge="1"/>
              </a:tr>
              <a:tr h="22737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Block Chain &amp; Cyber Security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 vMerge="1"/>
              </a:tr>
              <a:tr h="205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Science with python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05925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Block Chain &amp; Cyber Security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225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Cyber Security &amp; Penetration Testing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Vulnerability Assessment and Malware Analysis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 vMerge="1"/>
              </a:tr>
              <a:tr h="205925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 b="1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Database Administration Fundamentals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602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850" marB="40850" marR="3625" marL="36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HTML5 Application Development Fundamentals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 vMerge="1"/>
              </a:tr>
              <a:tr h="2059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Introduction to Programming using Python</a:t>
                      </a:r>
                      <a:endParaRPr b="1" i="0" sz="13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975" marB="0" marR="3625" marL="36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 vMerge="1"/>
              </a:tr>
            </a:tbl>
          </a:graphicData>
        </a:graphic>
      </p:graphicFrame>
      <p:sp>
        <p:nvSpPr>
          <p:cNvPr id="413" name="Google Shape;413;p11"/>
          <p:cNvSpPr/>
          <p:nvPr/>
        </p:nvSpPr>
        <p:spPr>
          <a:xfrm>
            <a:off x="17012" y="19344"/>
            <a:ext cx="9874812" cy="1007691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Value added Courses Conducted</a:t>
            </a:r>
            <a:endParaRPr/>
          </a:p>
        </p:txBody>
      </p:sp>
      <p:pic>
        <p:nvPicPr>
          <p:cNvPr id="414" name="Google Shape;41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26" y="2945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15" name="Google Shape;41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0534" y="79813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1"/>
          <p:cNvSpPr txBox="1"/>
          <p:nvPr>
            <p:ph idx="12" type="sldNum"/>
          </p:nvPr>
        </p:nvSpPr>
        <p:spPr>
          <a:xfrm>
            <a:off x="7580423" y="6526744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 on Curriculum</a:t>
            </a:r>
            <a:endParaRPr/>
          </a:p>
        </p:txBody>
      </p:sp>
      <p:pic>
        <p:nvPicPr>
          <p:cNvPr id="422" name="Google Shape;42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23" name="Google Shape;42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24" name="Google Shape;424;p12"/>
          <p:cNvGraphicFramePr/>
          <p:nvPr/>
        </p:nvGraphicFramePr>
        <p:xfrm>
          <a:off x="342900" y="1219212"/>
          <a:ext cx="9220200" cy="2405881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425" name="Google Shape;425;p12"/>
          <p:cNvSpPr txBox="1"/>
          <p:nvPr>
            <p:ph idx="12" type="sldNum"/>
          </p:nvPr>
        </p:nvSpPr>
        <p:spPr>
          <a:xfrm>
            <a:off x="7162800" y="6400802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26" name="Google Shape;426;p12"/>
          <p:cNvGraphicFramePr/>
          <p:nvPr/>
        </p:nvGraphicFramePr>
        <p:xfrm>
          <a:off x="381000" y="3733800"/>
          <a:ext cx="9220200" cy="2743200"/>
        </p:xfrm>
        <a:graphic>
          <a:graphicData uri="http://schemas.openxmlformats.org/drawingml/2006/chart">
            <c:chart r:id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 on curriculum</a:t>
            </a:r>
            <a:endParaRPr/>
          </a:p>
        </p:txBody>
      </p:sp>
      <p:pic>
        <p:nvPicPr>
          <p:cNvPr id="432" name="Google Shape;43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33" name="Google Shape;43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4" name="Google Shape;434;p13"/>
          <p:cNvGraphicFramePr/>
          <p:nvPr/>
        </p:nvGraphicFramePr>
        <p:xfrm>
          <a:off x="4572000" y="1040463"/>
          <a:ext cx="5334000" cy="2159937"/>
        </p:xfrm>
        <a:graphic>
          <a:graphicData uri="http://schemas.openxmlformats.org/drawingml/2006/chart">
            <c:chart r:id="rId5"/>
          </a:graphicData>
        </a:graphic>
      </p:graphicFrame>
      <p:graphicFrame>
        <p:nvGraphicFramePr>
          <p:cNvPr id="435" name="Google Shape;435;p13"/>
          <p:cNvGraphicFramePr/>
          <p:nvPr/>
        </p:nvGraphicFramePr>
        <p:xfrm>
          <a:off x="0" y="3200400"/>
          <a:ext cx="5791200" cy="2400300"/>
        </p:xfrm>
        <a:graphic>
          <a:graphicData uri="http://schemas.openxmlformats.org/drawingml/2006/chart">
            <c:chart r:id="rId6"/>
          </a:graphicData>
        </a:graphic>
      </p:graphicFrame>
      <p:sp>
        <p:nvSpPr>
          <p:cNvPr id="436" name="Google Shape;436;p13"/>
          <p:cNvSpPr/>
          <p:nvPr/>
        </p:nvSpPr>
        <p:spPr>
          <a:xfrm>
            <a:off x="5867400" y="3276600"/>
            <a:ext cx="3810000" cy="2286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-US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 Feedback on curriculum-  69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-US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Parent Feedback on curriculum-  108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-US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Faculty Feedback on curriculum-  30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-US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Alumni Feedback on curriculum- 11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-US" sz="15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Employer Feedback on curriculum-15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37" name="Google Shape;437;p13"/>
          <p:cNvGraphicFramePr/>
          <p:nvPr/>
        </p:nvGraphicFramePr>
        <p:xfrm>
          <a:off x="0" y="1040460"/>
          <a:ext cx="4572000" cy="2159940"/>
        </p:xfrm>
        <a:graphic>
          <a:graphicData uri="http://schemas.openxmlformats.org/drawingml/2006/chart">
            <c:chart r:id="rId1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4"/>
          <p:cNvSpPr/>
          <p:nvPr/>
        </p:nvSpPr>
        <p:spPr>
          <a:xfrm>
            <a:off x="8963932" y="5666388"/>
            <a:ext cx="297180" cy="276459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14500" lIns="5800" spcFirstLastPara="1" rIns="5800" wrap="square" tIns="14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3" name="Google Shape;443;p14"/>
          <p:cNvGraphicFramePr/>
          <p:nvPr/>
        </p:nvGraphicFramePr>
        <p:xfrm>
          <a:off x="76247" y="11430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4008750"/>
                <a:gridCol w="957575"/>
                <a:gridCol w="1148975"/>
                <a:gridCol w="1148975"/>
                <a:gridCol w="1244650"/>
                <a:gridCol w="1244650"/>
              </a:tblGrid>
              <a:tr h="304800">
                <a:tc gridSpan="6">
                  <a:txBody>
                    <a:bodyPr/>
                    <a:lstStyle/>
                    <a:p>
                      <a:pPr indent="-1252538" lvl="0" marL="1252538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Computer Science and Engineering 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42050">
                <a:tc>
                  <a:txBody>
                    <a:bodyPr/>
                    <a:lstStyle/>
                    <a:p>
                      <a:pPr indent="-53975" lvl="0" marL="5397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 Year</a:t>
                      </a:r>
                      <a:endParaRPr/>
                    </a:p>
                  </a:txBody>
                  <a:tcPr marT="122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-149225" lvl="0" marL="1492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-246063" lvl="0" marL="2460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-246063" lvl="0" marL="2460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-296863" lvl="0" marL="2968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-296863" lvl="0" marL="2968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</a:tr>
              <a:tr h="403050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Students Admitted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88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79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403050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Applications Received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145428</a:t>
                      </a:r>
                      <a:endParaRPr/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132281</a:t>
                      </a:r>
                      <a:endParaRPr/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133003</a:t>
                      </a:r>
                      <a:endParaRPr/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133072</a:t>
                      </a:r>
                      <a:endParaRPr/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133072</a:t>
                      </a:r>
                      <a:endParaRPr/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22650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 Ratio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1:4545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1:2756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1:1511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1:1530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1:1685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</a:tbl>
          </a:graphicData>
        </a:graphic>
      </p:graphicFrame>
      <p:sp>
        <p:nvSpPr>
          <p:cNvPr id="444" name="Google Shape;444;p1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Demand Ratio</a:t>
            </a:r>
            <a:endParaRPr/>
          </a:p>
        </p:txBody>
      </p:sp>
      <p:pic>
        <p:nvPicPr>
          <p:cNvPr id="445" name="Google Shape;4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7" y="60361"/>
            <a:ext cx="69628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46" name="Google Shape;44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4"/>
          <p:cNvSpPr txBox="1"/>
          <p:nvPr>
            <p:ph idx="12" type="sldNum"/>
          </p:nvPr>
        </p:nvSpPr>
        <p:spPr>
          <a:xfrm>
            <a:off x="9525000" y="6448313"/>
            <a:ext cx="350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48" name="Google Shape;448;p14"/>
          <p:cNvGraphicFramePr/>
          <p:nvPr/>
        </p:nvGraphicFramePr>
        <p:xfrm>
          <a:off x="76246" y="294294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4008750"/>
                <a:gridCol w="957575"/>
                <a:gridCol w="1148975"/>
                <a:gridCol w="1148975"/>
                <a:gridCol w="1244650"/>
                <a:gridCol w="1244650"/>
              </a:tblGrid>
              <a:tr h="359125">
                <a:tc gridSpan="6"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59125">
                <a:tc>
                  <a:txBody>
                    <a:bodyPr/>
                    <a:lstStyle/>
                    <a:p>
                      <a:pPr indent="-53975" lvl="0" marL="5397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 Year</a:t>
                      </a:r>
                      <a:endParaRPr/>
                    </a:p>
                  </a:txBody>
                  <a:tcPr marT="1220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-149225" lvl="0" marL="1492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-246063" lvl="0" marL="2460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-246063" lvl="0" marL="2460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-296863" lvl="0" marL="2968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-296863" lvl="0" marL="296863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17475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359125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Students Admitted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59125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Applications Received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26677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23831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20986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87500">
                <a:tc>
                  <a:txBody>
                    <a:bodyPr/>
                    <a:lstStyle/>
                    <a:p>
                      <a:pPr indent="0" lvl="0" marL="336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 Ratio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034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1:920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6669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1:883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1:677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540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1:840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24765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1:1186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2600" marB="0" marR="0" marL="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49" name="Google Shape;449;p14"/>
          <p:cNvGraphicFramePr/>
          <p:nvPr/>
        </p:nvGraphicFramePr>
        <p:xfrm>
          <a:off x="76248" y="469127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2930250"/>
                <a:gridCol w="1590700"/>
                <a:gridCol w="1674425"/>
                <a:gridCol w="1988625"/>
                <a:gridCol w="1569525"/>
              </a:tblGrid>
              <a:tr h="427625"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</a:txBody>
                  <a:tcPr marT="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AI &amp; ML</a:t>
                      </a:r>
                      <a:endParaRPr/>
                    </a:p>
                  </a:txBody>
                  <a:tcPr marT="0" marB="0" marR="0" marL="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CN&amp;IS</a:t>
                      </a:r>
                      <a:endParaRPr/>
                    </a:p>
                  </a:txBody>
                  <a:tcPr marT="45725" marB="45725" marR="91450" marL="9145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 hMerge="1"/>
              </a:tr>
              <a:tr h="374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Academic Year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</a:tr>
              <a:tr h="40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Students admitted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</a:tr>
              <a:tr h="40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Applications Received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20165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</a:tr>
              <a:tr h="40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Demand ratio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1:1440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1:1186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1:1260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1:1440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>
                        <a:alpha val="7372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Seats Filled Under Reserved Categories</a:t>
            </a:r>
            <a:endParaRPr/>
          </a:p>
        </p:txBody>
      </p:sp>
      <p:pic>
        <p:nvPicPr>
          <p:cNvPr id="455" name="Google Shape;4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7" y="60361"/>
            <a:ext cx="69628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56" name="Google Shape;45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5"/>
          <p:cNvSpPr txBox="1"/>
          <p:nvPr>
            <p:ph idx="12" type="sldNum"/>
          </p:nvPr>
        </p:nvSpPr>
        <p:spPr>
          <a:xfrm>
            <a:off x="7467600" y="6501344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58" name="Google Shape;458;p15"/>
          <p:cNvGraphicFramePr/>
          <p:nvPr/>
        </p:nvGraphicFramePr>
        <p:xfrm>
          <a:off x="0" y="1143000"/>
          <a:ext cx="3505153" cy="2209800"/>
        </p:xfrm>
        <a:graphic>
          <a:graphicData uri="http://schemas.openxmlformats.org/drawingml/2006/chart">
            <c:chart r:id="rId5"/>
          </a:graphicData>
        </a:graphic>
      </p:graphicFrame>
      <p:graphicFrame>
        <p:nvGraphicFramePr>
          <p:cNvPr id="459" name="Google Shape;459;p15"/>
          <p:cNvGraphicFramePr/>
          <p:nvPr/>
        </p:nvGraphicFramePr>
        <p:xfrm>
          <a:off x="3657600" y="1143000"/>
          <a:ext cx="3124200" cy="2286000"/>
        </p:xfrm>
        <a:graphic>
          <a:graphicData uri="http://schemas.openxmlformats.org/drawingml/2006/chart">
            <c:chart r:id="rId6"/>
          </a:graphicData>
        </a:graphic>
      </p:graphicFrame>
      <p:graphicFrame>
        <p:nvGraphicFramePr>
          <p:cNvPr id="460" name="Google Shape;460;p15"/>
          <p:cNvGraphicFramePr/>
          <p:nvPr/>
        </p:nvGraphicFramePr>
        <p:xfrm>
          <a:off x="5410200" y="4419600"/>
          <a:ext cx="2362200" cy="2057400"/>
        </p:xfrm>
        <a:graphic>
          <a:graphicData uri="http://schemas.openxmlformats.org/drawingml/2006/chart">
            <c:chart r:id="rId7"/>
          </a:graphicData>
        </a:graphic>
      </p:graphicFrame>
      <p:graphicFrame>
        <p:nvGraphicFramePr>
          <p:cNvPr id="461" name="Google Shape;461;p15"/>
          <p:cNvGraphicFramePr/>
          <p:nvPr/>
        </p:nvGraphicFramePr>
        <p:xfrm>
          <a:off x="6858000" y="1040460"/>
          <a:ext cx="2925290" cy="2312340"/>
        </p:xfrm>
        <a:graphic>
          <a:graphicData uri="http://schemas.openxmlformats.org/drawingml/2006/chart">
            <c:chart r:id="rId8"/>
          </a:graphicData>
        </a:graphic>
      </p:graphicFrame>
      <p:graphicFrame>
        <p:nvGraphicFramePr>
          <p:cNvPr id="462" name="Google Shape;462;p15"/>
          <p:cNvGraphicFramePr/>
          <p:nvPr/>
        </p:nvGraphicFramePr>
        <p:xfrm>
          <a:off x="7696200" y="4343400"/>
          <a:ext cx="2184400" cy="2133600"/>
        </p:xfrm>
        <a:graphic>
          <a:graphicData uri="http://schemas.openxmlformats.org/drawingml/2006/chart">
            <c:chart r:id="rId9"/>
          </a:graphicData>
        </a:graphic>
      </p:graphicFrame>
      <p:graphicFrame>
        <p:nvGraphicFramePr>
          <p:cNvPr id="463" name="Google Shape;463;p15"/>
          <p:cNvGraphicFramePr/>
          <p:nvPr/>
        </p:nvGraphicFramePr>
        <p:xfrm>
          <a:off x="110114" y="4267200"/>
          <a:ext cx="2709286" cy="2362200"/>
        </p:xfrm>
        <a:graphic>
          <a:graphicData uri="http://schemas.openxmlformats.org/drawingml/2006/chart">
            <c:chart r:id="rId10"/>
          </a:graphicData>
        </a:graphic>
      </p:graphicFrame>
      <p:graphicFrame>
        <p:nvGraphicFramePr>
          <p:cNvPr id="464" name="Google Shape;464;p15"/>
          <p:cNvGraphicFramePr/>
          <p:nvPr/>
        </p:nvGraphicFramePr>
        <p:xfrm>
          <a:off x="2819400" y="4343400"/>
          <a:ext cx="2590800" cy="2209800"/>
        </p:xfrm>
        <a:graphic>
          <a:graphicData uri="http://schemas.openxmlformats.org/drawingml/2006/chart">
            <c:chart r:id="rId11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6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Diversity</a:t>
            </a:r>
            <a:endParaRPr b="1" sz="3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0" name="Google Shape;4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7" y="60361"/>
            <a:ext cx="69628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71" name="Google Shape;4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6"/>
          <p:cNvSpPr txBox="1"/>
          <p:nvPr>
            <p:ph idx="12" type="sldNum"/>
          </p:nvPr>
        </p:nvSpPr>
        <p:spPr>
          <a:xfrm>
            <a:off x="7594600" y="6477002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473" name="Google Shape;473;p16"/>
          <p:cNvGraphicFramePr/>
          <p:nvPr/>
        </p:nvGraphicFramePr>
        <p:xfrm>
          <a:off x="424446" y="1193991"/>
          <a:ext cx="4604754" cy="2463610"/>
        </p:xfrm>
        <a:graphic>
          <a:graphicData uri="http://schemas.openxmlformats.org/drawingml/2006/chart">
            <c:chart r:id="rId5"/>
          </a:graphicData>
        </a:graphic>
      </p:graphicFrame>
      <p:graphicFrame>
        <p:nvGraphicFramePr>
          <p:cNvPr id="474" name="Google Shape;474;p16"/>
          <p:cNvGraphicFramePr/>
          <p:nvPr/>
        </p:nvGraphicFramePr>
        <p:xfrm>
          <a:off x="5105400" y="1219200"/>
          <a:ext cx="4586799" cy="2438401"/>
        </p:xfrm>
        <a:graphic>
          <a:graphicData uri="http://schemas.openxmlformats.org/drawingml/2006/chart">
            <c:chart r:id="rId6"/>
          </a:graphicData>
        </a:graphic>
      </p:graphicFrame>
      <p:graphicFrame>
        <p:nvGraphicFramePr>
          <p:cNvPr id="475" name="Google Shape;475;p16"/>
          <p:cNvGraphicFramePr/>
          <p:nvPr/>
        </p:nvGraphicFramePr>
        <p:xfrm>
          <a:off x="424386" y="3886200"/>
          <a:ext cx="2623613" cy="2759869"/>
        </p:xfrm>
        <a:graphic>
          <a:graphicData uri="http://schemas.openxmlformats.org/drawingml/2006/chart">
            <c:chart r:id="rId7"/>
          </a:graphicData>
        </a:graphic>
      </p:graphicFrame>
      <p:graphicFrame>
        <p:nvGraphicFramePr>
          <p:cNvPr id="476" name="Google Shape;476;p16"/>
          <p:cNvGraphicFramePr/>
          <p:nvPr/>
        </p:nvGraphicFramePr>
        <p:xfrm>
          <a:off x="3200400" y="3886200"/>
          <a:ext cx="2667000" cy="2759869"/>
        </p:xfrm>
        <a:graphic>
          <a:graphicData uri="http://schemas.openxmlformats.org/drawingml/2006/chart">
            <c:chart r:id="rId8"/>
          </a:graphicData>
        </a:graphic>
      </p:graphicFrame>
      <p:graphicFrame>
        <p:nvGraphicFramePr>
          <p:cNvPr id="477" name="Google Shape;477;p16"/>
          <p:cNvGraphicFramePr/>
          <p:nvPr/>
        </p:nvGraphicFramePr>
        <p:xfrm>
          <a:off x="6019801" y="3886200"/>
          <a:ext cx="3733800" cy="2743200"/>
        </p:xfrm>
        <a:graphic>
          <a:graphicData uri="http://schemas.openxmlformats.org/drawingml/2006/chart">
            <c:chart r:id="rId9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Faculty Ratio</a:t>
            </a:r>
            <a:endParaRPr b="1" sz="3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3" name="Google Shape;4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7" y="60361"/>
            <a:ext cx="69628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84" name="Google Shape;48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5" name="Google Shape;485;p17"/>
          <p:cNvGraphicFramePr/>
          <p:nvPr/>
        </p:nvGraphicFramePr>
        <p:xfrm>
          <a:off x="152401" y="11430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{5C40088A-B96A-4D4B-AC92-932F86D4C472}</a:tableStyleId>
              </a:tblPr>
              <a:tblGrid>
                <a:gridCol w="4303925"/>
                <a:gridCol w="1203925"/>
                <a:gridCol w="1043400"/>
                <a:gridCol w="1043400"/>
                <a:gridCol w="963150"/>
                <a:gridCol w="1043400"/>
              </a:tblGrid>
              <a:tr h="304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Students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 hMerge="1"/>
                <a:tc hMerge="1"/>
                <a:tc hMerge="1"/>
                <a:tc hMerge="1"/>
              </a:tr>
              <a:tr h="533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Programmes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 Computer Science Engineering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143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302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 Computer Science Engineering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238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243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252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0D9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Computer Science and Technology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Artificial Intelligence and Robotics 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Computer Networks 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</a:t>
                      </a: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Artificial Intelligence and</a:t>
                      </a: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Machine Learning</a:t>
                      </a:r>
                      <a:endParaRPr b="1" sz="13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Computer Networks  and Information</a:t>
                      </a: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Security</a:t>
                      </a:r>
                      <a:endParaRPr b="1" sz="13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Bioinformatics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Information Technology 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M.Sc. Computer Science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MCA Master of Computer Applications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strength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675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627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Faculty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SFR</a:t>
                      </a:r>
                      <a:endParaRPr b="1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sp>
        <p:nvSpPr>
          <p:cNvPr id="486" name="Google Shape;486;p17"/>
          <p:cNvSpPr txBox="1"/>
          <p:nvPr>
            <p:ph idx="12" type="sldNum"/>
          </p:nvPr>
        </p:nvSpPr>
        <p:spPr>
          <a:xfrm>
            <a:off x="7162800" y="6492877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"/>
          <p:cNvSpPr/>
          <p:nvPr/>
        </p:nvSpPr>
        <p:spPr>
          <a:xfrm>
            <a:off x="-27898" y="-8862"/>
            <a:ext cx="9906000" cy="968261"/>
          </a:xfrm>
          <a:prstGeom prst="rect">
            <a:avLst/>
          </a:prstGeom>
          <a:solidFill>
            <a:srgbClr val="002060"/>
          </a:solidFill>
          <a:ln cap="flat" cmpd="sng" w="25400">
            <a:solidFill>
              <a:srgbClr val="2F1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OBE Framework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2" name="Google Shape;4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51136" cy="102462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>
              <a:solidFill>
                <a:srgbClr val="BFBFB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ystems Engineering on AVP - AVP" id="494" name="Google Shape;49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2938" y="16469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1310" y="887184"/>
            <a:ext cx="7399910" cy="66225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8"/>
          <p:cNvSpPr txBox="1"/>
          <p:nvPr>
            <p:ph type="title"/>
          </p:nvPr>
        </p:nvSpPr>
        <p:spPr>
          <a:xfrm>
            <a:off x="1901121" y="980135"/>
            <a:ext cx="6979920" cy="391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imes New Roman"/>
              <a:buNone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Curricular Aspect – Outcome Based Education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97" name="Google Shape;497;p18"/>
          <p:cNvGrpSpPr/>
          <p:nvPr/>
        </p:nvGrpSpPr>
        <p:grpSpPr>
          <a:xfrm>
            <a:off x="65835" y="4252283"/>
            <a:ext cx="3090025" cy="1397319"/>
            <a:chOff x="65834" y="4139373"/>
            <a:chExt cx="3090025" cy="1397319"/>
          </a:xfrm>
        </p:grpSpPr>
        <p:pic>
          <p:nvPicPr>
            <p:cNvPr id="498" name="Google Shape;498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834" y="4139373"/>
              <a:ext cx="3090025" cy="1397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18"/>
            <p:cNvSpPr txBox="1"/>
            <p:nvPr/>
          </p:nvSpPr>
          <p:spPr>
            <a:xfrm>
              <a:off x="250765" y="4336291"/>
              <a:ext cx="2628265" cy="997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635" lvl="0" marL="12065" marR="508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001F5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Process used to identify extent of compliance of the University Curriculum for attaining the POS and PSOS</a:t>
              </a:r>
              <a:endPara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00" name="Google Shape;500;p18"/>
          <p:cNvGrpSpPr/>
          <p:nvPr/>
        </p:nvGrpSpPr>
        <p:grpSpPr>
          <a:xfrm>
            <a:off x="412492" y="1447800"/>
            <a:ext cx="1800783" cy="1672356"/>
            <a:chOff x="365809" y="1261372"/>
            <a:chExt cx="2044574" cy="1948568"/>
          </a:xfrm>
        </p:grpSpPr>
        <p:pic>
          <p:nvPicPr>
            <p:cNvPr id="501" name="Google Shape;501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65809" y="1261372"/>
              <a:ext cx="2044574" cy="1948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18"/>
            <p:cNvSpPr txBox="1"/>
            <p:nvPr/>
          </p:nvSpPr>
          <p:spPr>
            <a:xfrm>
              <a:off x="562463" y="1637856"/>
              <a:ext cx="1630652" cy="983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3325">
              <a:spAutoFit/>
            </a:bodyPr>
            <a:lstStyle/>
            <a:p>
              <a:pPr indent="-94615" lvl="0" marL="106679" marR="508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1F5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Identification of extent of compliance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03" name="Google Shape;503;p18"/>
          <p:cNvGrpSpPr/>
          <p:nvPr/>
        </p:nvGrpSpPr>
        <p:grpSpPr>
          <a:xfrm>
            <a:off x="2093231" y="1559274"/>
            <a:ext cx="2859770" cy="1492758"/>
            <a:chOff x="2360206" y="1472363"/>
            <a:chExt cx="3347466" cy="1492758"/>
          </a:xfrm>
        </p:grpSpPr>
        <p:pic>
          <p:nvPicPr>
            <p:cNvPr id="504" name="Google Shape;504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360206" y="1472363"/>
              <a:ext cx="3347466" cy="1492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8"/>
            <p:cNvSpPr txBox="1"/>
            <p:nvPr/>
          </p:nvSpPr>
          <p:spPr>
            <a:xfrm>
              <a:off x="3103947" y="1867243"/>
              <a:ext cx="2039508" cy="513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-317500" lvl="0" marL="329565" marR="508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POs mapping with curriculum</a:t>
              </a:r>
              <a:endParaRPr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06" name="Google Shape;506;p18"/>
          <p:cNvGrpSpPr/>
          <p:nvPr/>
        </p:nvGrpSpPr>
        <p:grpSpPr>
          <a:xfrm>
            <a:off x="4470986" y="1548949"/>
            <a:ext cx="2762320" cy="1491234"/>
            <a:chOff x="4629080" y="1464569"/>
            <a:chExt cx="3003366" cy="1491234"/>
          </a:xfrm>
        </p:grpSpPr>
        <p:pic>
          <p:nvPicPr>
            <p:cNvPr id="507" name="Google Shape;507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629080" y="1464569"/>
              <a:ext cx="3003366" cy="1491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18"/>
            <p:cNvSpPr txBox="1"/>
            <p:nvPr/>
          </p:nvSpPr>
          <p:spPr>
            <a:xfrm>
              <a:off x="5311489" y="1841246"/>
              <a:ext cx="1823859" cy="4430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-210819" lvl="0" marL="222884" marR="508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Mapping of all the COs with POs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09" name="Google Shape;509;p18"/>
          <p:cNvGrpSpPr/>
          <p:nvPr/>
        </p:nvGrpSpPr>
        <p:grpSpPr>
          <a:xfrm>
            <a:off x="6809026" y="1548949"/>
            <a:ext cx="2762320" cy="1491234"/>
            <a:chOff x="7773570" y="1448426"/>
            <a:chExt cx="2311400" cy="1491234"/>
          </a:xfrm>
        </p:grpSpPr>
        <p:pic>
          <p:nvPicPr>
            <p:cNvPr id="510" name="Google Shape;510;p1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773570" y="1448426"/>
              <a:ext cx="2311400" cy="1491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18"/>
            <p:cNvSpPr txBox="1"/>
            <p:nvPr/>
          </p:nvSpPr>
          <p:spPr>
            <a:xfrm>
              <a:off x="8345357" y="1818681"/>
              <a:ext cx="1490056" cy="659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3325">
              <a:spAutoFit/>
            </a:bodyPr>
            <a:lstStyle/>
            <a:p>
              <a:pPr indent="-1904" lvl="0" marL="12065" marR="508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Determining the extent of correlations between CO-PO</a:t>
              </a:r>
              <a:endPara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12" name="Google Shape;512;p18"/>
          <p:cNvGrpSpPr/>
          <p:nvPr/>
        </p:nvGrpSpPr>
        <p:grpSpPr>
          <a:xfrm>
            <a:off x="4629080" y="3409954"/>
            <a:ext cx="2896361" cy="2896374"/>
            <a:chOff x="6056376" y="3313176"/>
            <a:chExt cx="2896361" cy="2896374"/>
          </a:xfrm>
        </p:grpSpPr>
        <p:pic>
          <p:nvPicPr>
            <p:cNvPr id="513" name="Google Shape;513;p1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056376" y="3313176"/>
              <a:ext cx="1460753" cy="2896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1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491984" y="3313176"/>
              <a:ext cx="1460753" cy="2896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1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818376" y="4087368"/>
              <a:ext cx="1346453" cy="13479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6" name="Google Shape;516;p18"/>
          <p:cNvSpPr txBox="1"/>
          <p:nvPr/>
        </p:nvSpPr>
        <p:spPr>
          <a:xfrm>
            <a:off x="5562600" y="4586039"/>
            <a:ext cx="935112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0475">
            <a:spAutoFit/>
          </a:bodyPr>
          <a:lstStyle/>
          <a:p>
            <a:pPr indent="1270" lvl="0" marL="12700" marR="508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 Gap Identification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17" name="Google Shape;517;p18"/>
          <p:cNvGrpSpPr/>
          <p:nvPr/>
        </p:nvGrpSpPr>
        <p:grpSpPr>
          <a:xfrm>
            <a:off x="5594604" y="2997084"/>
            <a:ext cx="950213" cy="950226"/>
            <a:chOff x="7030211" y="2883395"/>
            <a:chExt cx="950213" cy="950226"/>
          </a:xfrm>
        </p:grpSpPr>
        <p:pic>
          <p:nvPicPr>
            <p:cNvPr id="518" name="Google Shape;518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030211" y="2883395"/>
              <a:ext cx="950213" cy="95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18"/>
            <p:cNvSpPr txBox="1"/>
            <p:nvPr/>
          </p:nvSpPr>
          <p:spPr>
            <a:xfrm>
              <a:off x="7200392" y="3154426"/>
              <a:ext cx="614680" cy="375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0475">
              <a:spAutoFit/>
            </a:bodyPr>
            <a:lstStyle/>
            <a:p>
              <a:pPr indent="73025" lvl="0" marL="12700" marR="508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Alumni Feedback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0" name="Google Shape;520;p18"/>
          <p:cNvGrpSpPr/>
          <p:nvPr/>
        </p:nvGrpSpPr>
        <p:grpSpPr>
          <a:xfrm>
            <a:off x="7087948" y="4393109"/>
            <a:ext cx="950213" cy="951738"/>
            <a:chOff x="8432292" y="4285488"/>
            <a:chExt cx="950213" cy="951738"/>
          </a:xfrm>
        </p:grpSpPr>
        <p:pic>
          <p:nvPicPr>
            <p:cNvPr id="521" name="Google Shape;521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8432292" y="4285488"/>
              <a:ext cx="950213" cy="951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8"/>
            <p:cNvSpPr txBox="1"/>
            <p:nvPr/>
          </p:nvSpPr>
          <p:spPr>
            <a:xfrm>
              <a:off x="8603360" y="4557521"/>
              <a:ext cx="614680" cy="375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0475">
              <a:spAutoFit/>
            </a:bodyPr>
            <a:lstStyle/>
            <a:p>
              <a:pPr indent="38100" lvl="0" marL="12700" marR="508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Industry Feedback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3" name="Google Shape;523;p18"/>
          <p:cNvGrpSpPr/>
          <p:nvPr/>
        </p:nvGrpSpPr>
        <p:grpSpPr>
          <a:xfrm>
            <a:off x="5594604" y="5831211"/>
            <a:ext cx="950213" cy="950213"/>
            <a:chOff x="7030211" y="5689091"/>
            <a:chExt cx="950213" cy="950213"/>
          </a:xfrm>
        </p:grpSpPr>
        <p:pic>
          <p:nvPicPr>
            <p:cNvPr id="524" name="Google Shape;524;p1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030211" y="5689091"/>
              <a:ext cx="950213" cy="950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18"/>
            <p:cNvSpPr txBox="1"/>
            <p:nvPr/>
          </p:nvSpPr>
          <p:spPr>
            <a:xfrm>
              <a:off x="7200392" y="5960465"/>
              <a:ext cx="614680" cy="375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0475">
              <a:spAutoFit/>
            </a:bodyPr>
            <a:lstStyle/>
            <a:p>
              <a:pPr indent="59055" lvl="0" marL="12700" marR="508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Parents Feedback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6" name="Google Shape;526;p18"/>
          <p:cNvGrpSpPr/>
          <p:nvPr/>
        </p:nvGrpSpPr>
        <p:grpSpPr>
          <a:xfrm>
            <a:off x="4247135" y="4398396"/>
            <a:ext cx="950213" cy="951738"/>
            <a:chOff x="5645081" y="4269358"/>
            <a:chExt cx="950213" cy="951738"/>
          </a:xfrm>
        </p:grpSpPr>
        <p:pic>
          <p:nvPicPr>
            <p:cNvPr id="527" name="Google Shape;527;p1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645081" y="4269358"/>
              <a:ext cx="950213" cy="951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18"/>
            <p:cNvSpPr txBox="1"/>
            <p:nvPr/>
          </p:nvSpPr>
          <p:spPr>
            <a:xfrm>
              <a:off x="5872098" y="4557521"/>
              <a:ext cx="487854" cy="3642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0475">
              <a:spAutoFit/>
            </a:bodyPr>
            <a:lstStyle/>
            <a:p>
              <a:pPr indent="-53340" lvl="0" marL="65405" marR="508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Faculty Input</a:t>
              </a:r>
              <a:endParaRPr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9" name="Google Shape;529;p18"/>
          <p:cNvGrpSpPr/>
          <p:nvPr/>
        </p:nvGrpSpPr>
        <p:grpSpPr>
          <a:xfrm>
            <a:off x="924898" y="3196661"/>
            <a:ext cx="3266102" cy="2097732"/>
            <a:chOff x="1423416" y="2959607"/>
            <a:chExt cx="3266102" cy="2097732"/>
          </a:xfrm>
        </p:grpSpPr>
        <p:pic>
          <p:nvPicPr>
            <p:cNvPr id="530" name="Google Shape;530;p1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423416" y="2959607"/>
              <a:ext cx="755141" cy="1134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1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595735" y="4370433"/>
              <a:ext cx="1093783" cy="6869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9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7460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75" lIns="32375" spcFirstLastPara="1" rIns="32375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PEOs &amp; PSOs</a:t>
            </a:r>
            <a:endParaRPr/>
          </a:p>
        </p:txBody>
      </p:sp>
      <p:pic>
        <p:nvPicPr>
          <p:cNvPr id="537" name="Google Shape;53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1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38" name="Google Shape;5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9" name="Google Shape;539;p19"/>
          <p:cNvGraphicFramePr/>
          <p:nvPr/>
        </p:nvGraphicFramePr>
        <p:xfrm>
          <a:off x="5410200" y="1828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{89F2A272-0AED-41A5-BF45-F16ED99F5980}</a:tableStyleId>
              </a:tblPr>
              <a:tblGrid>
                <a:gridCol w="1032250"/>
                <a:gridCol w="3463550"/>
              </a:tblGrid>
              <a:tr h="1258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mbria"/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Program Specific Outcomes (PSOs)</a:t>
                      </a:r>
                      <a:endParaRPr b="1" i="0" sz="1300" u="none" cap="none" strike="noStrik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mbria"/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Description</a:t>
                      </a:r>
                      <a:endParaRPr b="1" i="0" sz="1300" u="none" cap="none" strike="noStrike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</a:tr>
              <a:tr h="102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PSO1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 ability to design hardware and software in emerging technology environments like embedded products and secure systems with new ideas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1271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PSO2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 ability to demonstrate basic knowledge of Database System, Software Engineering, Computer Networking and Operating System for software applications. 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102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PSO3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 ability to design &amp; develop program, algorithms and complete projects using open source tools and efficient data structures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0" name="Google Shape;540;p19"/>
          <p:cNvGraphicFramePr/>
          <p:nvPr/>
        </p:nvGraphicFramePr>
        <p:xfrm>
          <a:off x="152400" y="1828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{89F2A272-0AED-41A5-BF45-F16ED99F5980}</a:tableStyleId>
              </a:tblPr>
              <a:tblGrid>
                <a:gridCol w="1208800"/>
                <a:gridCol w="3972800"/>
              </a:tblGrid>
              <a:tr h="995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Programme Educational Objectives (PEOs)</a:t>
                      </a:r>
                      <a:endParaRPr b="1" i="0"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B4E3">
                        <a:alpha val="647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Description</a:t>
                      </a:r>
                      <a:endParaRPr b="1" i="0"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B4E3">
                        <a:alpha val="64705"/>
                      </a:srgbClr>
                    </a:solidFill>
                  </a:tcPr>
                </a:tc>
              </a:tr>
              <a:tr h="697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PEO1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Apply Concepts of Computer Science blended with mathematics and engineering to model computing systems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697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PEO2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Based on requirement specifications, Design, implement, test and maintain software systems. 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679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PEO3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Communicate effectively with team members, engage in applying technologies and lead teams in industry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67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PEO4</a:t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sz="12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b="0"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Assess the Systems from quality, security, privacy, cost, utility, etiquette and ethics view point</a:t>
                      </a:r>
                      <a:endParaRPr/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900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PEO5</a:t>
                      </a:r>
                      <a:endParaRPr/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b="0"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Adapt to changing professional and societal needs by engage in lifelong learning, and career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mbria"/>
                        <a:buNone/>
                      </a:pPr>
                      <a:r>
                        <a:rPr b="0" lang="en-US" sz="12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enhancement.</a:t>
                      </a:r>
                      <a:endParaRPr/>
                    </a:p>
                  </a:txBody>
                  <a:tcPr marT="7525" marB="7525" marR="11400" marL="114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</a:tbl>
          </a:graphicData>
        </a:graphic>
      </p:graphicFrame>
      <p:sp>
        <p:nvSpPr>
          <p:cNvPr id="541" name="Google Shape;541;p19"/>
          <p:cNvSpPr/>
          <p:nvPr/>
        </p:nvSpPr>
        <p:spPr>
          <a:xfrm>
            <a:off x="1628167" y="1219202"/>
            <a:ext cx="6677645" cy="454251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B.Tech CSE &amp; B.Tech+M.Tech CSE (Integrated)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0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75" lIns="32375" spcFirstLastPara="1" rIns="32375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 </a:t>
            </a:r>
            <a:endParaRPr/>
          </a:p>
        </p:txBody>
      </p:sp>
      <p:pic>
        <p:nvPicPr>
          <p:cNvPr id="548" name="Google Shape;5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1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49" name="Google Shape;5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0" name="Google Shape;550;p20"/>
          <p:cNvGraphicFramePr/>
          <p:nvPr/>
        </p:nvGraphicFramePr>
        <p:xfrm>
          <a:off x="390221" y="160020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{20F46903-B706-4127-A640-23CE8A2A6A49}</a:tableStyleId>
              </a:tblPr>
              <a:tblGrid>
                <a:gridCol w="1048800"/>
                <a:gridCol w="8076750"/>
              </a:tblGrid>
              <a:tr h="766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 Outcomes (POs)</a:t>
                      </a:r>
                      <a:endParaRPr b="1" i="0"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175" marB="40175" marR="60725" marL="607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Description</a:t>
                      </a:r>
                      <a:endParaRPr b="1" i="0"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0175" marB="40175" marR="60725" marL="60725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1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apply knowledge of computing, mathematics, &amp; engineering principles.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2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identify, formulate, and solve complex computer science &amp; engineering problems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61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3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design, implement, and evaluate a computer-based system, component, process or program to meet desired needs with appropriate considerations such as economic / environmental.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441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4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design and conduct experiments, as well as to analyze and interpret data in computer science &amp; engineering.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441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5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use the techniques, skills, and modern engineering &amp; computational tools necessary for computer science &amp; engineering practices.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6 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Understand the impact of contextual knowledge on social and cultural issues.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441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7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Understand contemporary issues related to social &amp; environmental context for sustainable development of engineering solutions.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8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Understand professional &amp; ethical responsibility.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414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9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function effectively as an individual, as a member or leader in diverse &amp; multidisciplinary teams.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10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Able to communicate effectively with teams.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11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Understand engineering &amp; management principles to manage projects.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28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 12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Recognize the need for, with an ability to engage in lifelong learning.</a:t>
                      </a:r>
                      <a:endParaRPr b="0" sz="140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7525" marB="7525" marR="11400" marL="11400" anchor="ctr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</a:tbl>
          </a:graphicData>
        </a:graphic>
      </p:graphicFrame>
      <p:sp>
        <p:nvSpPr>
          <p:cNvPr id="551" name="Google Shape;551;p20"/>
          <p:cNvSpPr/>
          <p:nvPr/>
        </p:nvSpPr>
        <p:spPr>
          <a:xfrm>
            <a:off x="1699992" y="1143002"/>
            <a:ext cx="6677645" cy="375483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B.Tech CSE &amp; B.Tech+M.Tech CSE (Integrated)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p20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Vision and Mission</a:t>
            </a:r>
            <a:endParaRPr b="1"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04" name="Google Shape;3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"/>
          <p:cNvSpPr/>
          <p:nvPr/>
        </p:nvSpPr>
        <p:spPr>
          <a:xfrm>
            <a:off x="609600" y="2971800"/>
            <a:ext cx="8839200" cy="35052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rnd" cmpd="sng" w="15875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"/>
          <p:cNvSpPr/>
          <p:nvPr/>
        </p:nvSpPr>
        <p:spPr>
          <a:xfrm>
            <a:off x="838201" y="3083463"/>
            <a:ext cx="8367154" cy="3124219"/>
          </a:xfrm>
          <a:prstGeom prst="rect">
            <a:avLst/>
          </a:prstGeom>
          <a:noFill/>
          <a:ln>
            <a:noFill/>
          </a:ln>
        </p:spPr>
        <p:txBody>
          <a:bodyPr anchorCtr="0" anchor="t" bIns="15375" lIns="30750" spcFirstLastPara="1" rIns="30750" wrap="square" tIns="153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61B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facilitate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F24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976" lvl="0" marL="341976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2600"/>
              <a:buFont typeface="Arial"/>
              <a:buChar char="•"/>
            </a:pPr>
            <a:r>
              <a:rPr b="1" lang="en-US" sz="26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transformation of students into good human beings, competent professionals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0F24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976" lvl="0" marL="341976" marR="0" rtl="0" algn="just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600"/>
              <a:buFont typeface="Arial"/>
              <a:buChar char="•"/>
            </a:pPr>
            <a:r>
              <a:rPr b="1" lang="en-US" sz="2600">
                <a:solidFill>
                  <a:srgbClr val="36609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focusing on assimilation, generation and dissemination of knowledge in the field of Computer Science and Engineering.</a:t>
            </a:r>
            <a:endParaRPr b="1" sz="2600">
              <a:solidFill>
                <a:srgbClr val="3660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Google Shape;30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941" y="1433443"/>
            <a:ext cx="1523808" cy="135904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rgbClr val="17365D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08" name="Google Shape;3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50357" y="1433443"/>
            <a:ext cx="1649768" cy="1359044"/>
          </a:xfrm>
          <a:prstGeom prst="roundRect">
            <a:avLst>
              <a:gd fmla="val 13578" name="adj"/>
            </a:avLst>
          </a:prstGeom>
          <a:solidFill>
            <a:srgbClr val="ECECEC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309" name="Google Shape;309;p3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3594555" y="1281366"/>
            <a:ext cx="2487006" cy="1354799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gradFill>
            <a:gsLst>
              <a:gs pos="0">
                <a:srgbClr val="97B4E4"/>
              </a:gs>
              <a:gs pos="50000">
                <a:srgbClr val="BFCFEC"/>
              </a:gs>
              <a:gs pos="100000">
                <a:srgbClr val="E0E8F4"/>
              </a:gs>
            </a:gsLst>
            <a:lin ang="18900000" scaled="0"/>
          </a:gradFill>
          <a:ln cap="flat" cmpd="sng" w="25400">
            <a:solidFill>
              <a:srgbClr val="EBE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CO-PO mapping</a:t>
            </a:r>
            <a:endParaRPr/>
          </a:p>
        </p:txBody>
      </p:sp>
      <p:pic>
        <p:nvPicPr>
          <p:cNvPr id="558" name="Google Shape;55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59" name="Google Shape;55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0" name="Google Shape;560;p21"/>
          <p:cNvGraphicFramePr/>
          <p:nvPr/>
        </p:nvGraphicFramePr>
        <p:xfrm>
          <a:off x="304810" y="16764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990600"/>
                <a:gridCol w="685800"/>
                <a:gridCol w="838200"/>
                <a:gridCol w="476725"/>
                <a:gridCol w="573200"/>
                <a:gridCol w="573200"/>
                <a:gridCol w="573200"/>
                <a:gridCol w="573200"/>
                <a:gridCol w="573200"/>
                <a:gridCol w="573200"/>
                <a:gridCol w="573200"/>
                <a:gridCol w="573200"/>
                <a:gridCol w="573200"/>
                <a:gridCol w="573200"/>
                <a:gridCol w="573200"/>
              </a:tblGrid>
              <a:tr h="576950">
                <a:tc gridSpan="15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2400" u="none" strike="noStrik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CO-PO Mapping for Database Management System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7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PO4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PO5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PO6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PO7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PO8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PO9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PO10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950">
                <a:tc row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Database Management System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CS 2203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9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9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9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CO4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8600" marB="0" marR="8600" marL="86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 Attainment</a:t>
            </a:r>
            <a:endParaRPr/>
          </a:p>
        </p:txBody>
      </p:sp>
      <p:pic>
        <p:nvPicPr>
          <p:cNvPr id="566" name="Google Shape;56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67" name="Google Shape;56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68" name="Google Shape;568;p22"/>
          <p:cNvGraphicFramePr/>
          <p:nvPr/>
        </p:nvGraphicFramePr>
        <p:xfrm>
          <a:off x="560788" y="1202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1021025"/>
                <a:gridCol w="1058000"/>
                <a:gridCol w="473525"/>
                <a:gridCol w="473525"/>
                <a:gridCol w="473525"/>
                <a:gridCol w="473525"/>
                <a:gridCol w="473525"/>
                <a:gridCol w="473525"/>
                <a:gridCol w="473525"/>
                <a:gridCol w="473525"/>
                <a:gridCol w="473525"/>
                <a:gridCol w="473525"/>
                <a:gridCol w="473525"/>
                <a:gridCol w="304925"/>
                <a:gridCol w="1191825"/>
              </a:tblGrid>
              <a:tr h="625450">
                <a:tc gridSpan="1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2400" u="none" strike="noStrik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PO-Attainment for DBMS</a:t>
                      </a:r>
                      <a:endParaRPr/>
                    </a:p>
                  </a:txBody>
                  <a:tcPr marT="7575" marB="0" marR="7575" marL="7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OVERALL ATTAINEMNT</a:t>
                      </a:r>
                      <a:endParaRPr/>
                    </a:p>
                  </a:txBody>
                  <a:tcPr marT="7575" marB="0" marR="7575" marL="7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3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575" marB="0" marR="7575" marL="7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PO2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PO3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PO4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PO6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PO7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PO8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PO9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PO11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PO12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2.04</a:t>
                      </a:r>
                      <a:endParaRPr/>
                    </a:p>
                  </a:txBody>
                  <a:tcPr marT="7575" marB="0" marR="7575" marL="7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325">
                <a:tc row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DBMS</a:t>
                      </a:r>
                      <a:endParaRPr/>
                    </a:p>
                  </a:txBody>
                  <a:tcPr marT="7575" marB="0" marR="7575" marL="7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CO1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393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CO2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393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CO3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393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CO4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393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2.85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1.66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1.66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0.95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1.90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1.19</a:t>
                      </a:r>
                      <a:endParaRPr/>
                    </a:p>
                  </a:txBody>
                  <a:tcPr marT="7575" marB="0" marR="7575" marL="7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graphicFrame>
        <p:nvGraphicFramePr>
          <p:cNvPr id="569" name="Google Shape;569;p22"/>
          <p:cNvGraphicFramePr/>
          <p:nvPr/>
        </p:nvGraphicFramePr>
        <p:xfrm>
          <a:off x="1147145" y="3936317"/>
          <a:ext cx="7285478" cy="2907506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" name="Google Shape;574;p23"/>
          <p:cNvGraphicFramePr/>
          <p:nvPr/>
        </p:nvGraphicFramePr>
        <p:xfrm>
          <a:off x="152400" y="19050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{93EDE723-901A-4829-8304-7738C67C28E0}</a:tableStyleId>
              </a:tblPr>
              <a:tblGrid>
                <a:gridCol w="703650"/>
                <a:gridCol w="703650"/>
                <a:gridCol w="791925"/>
                <a:gridCol w="745600"/>
                <a:gridCol w="745600"/>
                <a:gridCol w="662750"/>
                <a:gridCol w="828450"/>
              </a:tblGrid>
              <a:tr h="761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S.NO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POS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Direct </a:t>
                      </a:r>
                      <a:br>
                        <a:rPr lang="en-US" sz="1100" u="none" cap="none" strike="noStrike"/>
                      </a:br>
                      <a:r>
                        <a:rPr lang="en-US" sz="1100" u="none" cap="none" strike="noStrike"/>
                        <a:t>Attainment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Indirect </a:t>
                      </a:r>
                      <a:br>
                        <a:rPr lang="en-US" sz="1100" u="none" cap="none" strike="noStrike"/>
                      </a:br>
                      <a:r>
                        <a:rPr lang="en-US" sz="1100" u="none" cap="none" strike="noStrike"/>
                        <a:t>Attainment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Direct </a:t>
                      </a:r>
                      <a:br>
                        <a:rPr lang="en-US" sz="1100" u="none" cap="none" strike="noStrike"/>
                      </a:br>
                      <a:r>
                        <a:rPr lang="en-US" sz="1100" u="none" cap="none" strike="noStrike"/>
                        <a:t>Attainment(80%)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Indirect </a:t>
                      </a:r>
                      <a:br>
                        <a:rPr lang="en-US" sz="1100" u="none" cap="none" strike="noStrike"/>
                      </a:br>
                      <a:r>
                        <a:rPr lang="en-US" sz="1100" u="none" cap="none" strike="noStrike"/>
                        <a:t>Attainment(20%)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Overall PO Attainment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2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1.9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1.9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9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PO9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0.5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2.3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PO10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PO11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1.7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0.6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PO12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2.1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0.4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/>
                        <a:t>1.8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6200" marL="6200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75" name="Google Shape;575;p23"/>
          <p:cNvSpPr/>
          <p:nvPr/>
        </p:nvSpPr>
        <p:spPr>
          <a:xfrm>
            <a:off x="381000" y="1219200"/>
            <a:ext cx="90343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PO attainment for  2019-20 admitted batch</a:t>
            </a:r>
            <a:endParaRPr/>
          </a:p>
        </p:txBody>
      </p:sp>
      <p:graphicFrame>
        <p:nvGraphicFramePr>
          <p:cNvPr id="576" name="Google Shape;576;p23"/>
          <p:cNvGraphicFramePr/>
          <p:nvPr/>
        </p:nvGraphicFramePr>
        <p:xfrm>
          <a:off x="5486400" y="1905000"/>
          <a:ext cx="4267200" cy="303847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577" name="Google Shape;577;p2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364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Overall PO Attainment</a:t>
            </a:r>
            <a:endParaRPr/>
          </a:p>
        </p:txBody>
      </p:sp>
      <p:pic>
        <p:nvPicPr>
          <p:cNvPr id="578" name="Google Shape;5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79" name="Google Shape;57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4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5" name="Google Shape;585;p2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Pass Percentage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6" name="Google Shape;58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87" name="Google Shape;58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8" name="Google Shape;588;p24"/>
          <p:cNvGraphicFramePr/>
          <p:nvPr/>
        </p:nvGraphicFramePr>
        <p:xfrm>
          <a:off x="304801" y="1099612"/>
          <a:ext cx="4343400" cy="3124200"/>
        </p:xfrm>
        <a:graphic>
          <a:graphicData uri="http://schemas.openxmlformats.org/drawingml/2006/chart">
            <c:chart r:id="rId5"/>
          </a:graphicData>
        </a:graphic>
      </p:graphicFrame>
      <p:graphicFrame>
        <p:nvGraphicFramePr>
          <p:cNvPr id="589" name="Google Shape;589;p24"/>
          <p:cNvGraphicFramePr/>
          <p:nvPr/>
        </p:nvGraphicFramePr>
        <p:xfrm>
          <a:off x="4953001" y="1143000"/>
          <a:ext cx="4800600" cy="3124200"/>
        </p:xfrm>
        <a:graphic>
          <a:graphicData uri="http://schemas.openxmlformats.org/drawingml/2006/chart">
            <c:chart r:id="rId6"/>
          </a:graphicData>
        </a:graphic>
      </p:graphicFrame>
      <p:graphicFrame>
        <p:nvGraphicFramePr>
          <p:cNvPr id="590" name="Google Shape;590;p24"/>
          <p:cNvGraphicFramePr/>
          <p:nvPr/>
        </p:nvGraphicFramePr>
        <p:xfrm>
          <a:off x="914401" y="448873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1255800"/>
                <a:gridCol w="946700"/>
                <a:gridCol w="921700"/>
              </a:tblGrid>
              <a:tr h="589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                    &amp;         B.Tech+M.Tech</a:t>
                      </a:r>
                      <a:endParaRPr/>
                    </a:p>
                  </a:txBody>
                  <a:tcPr marT="0" marB="0" marR="28575" marL="2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Number Attended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Number Passed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60000"/>
                      </a:srgbClr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86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1" name="Google Shape;591;p24"/>
          <p:cNvGraphicFramePr/>
          <p:nvPr/>
        </p:nvGraphicFramePr>
        <p:xfrm>
          <a:off x="5715000" y="44865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1485525"/>
                <a:gridCol w="1169750"/>
                <a:gridCol w="1040425"/>
              </a:tblGrid>
              <a:tr h="461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Number Attended</a:t>
                      </a:r>
                      <a:endParaRPr/>
                    </a:p>
                  </a:txBody>
                  <a:tcPr marT="0" marB="0" marR="28575" marL="2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number passed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49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/>
                    </a:p>
                  </a:txBody>
                  <a:tcPr marT="0" marB="0" marR="28575" marL="2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5"/>
          <p:cNvSpPr/>
          <p:nvPr/>
        </p:nvSpPr>
        <p:spPr>
          <a:xfrm>
            <a:off x="0" y="22"/>
            <a:ext cx="9906000" cy="968261"/>
          </a:xfrm>
          <a:prstGeom prst="rect">
            <a:avLst/>
          </a:prstGeom>
          <a:solidFill>
            <a:srgbClr val="002060"/>
          </a:solidFill>
          <a:ln cap="flat" cmpd="sng" w="25400">
            <a:solidFill>
              <a:srgbClr val="2F1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175" lIns="32350" spcFirstLastPara="1" rIns="32350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7" name="Google Shape;59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51136" cy="1024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598" name="Google Shape;59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9044" y="25"/>
            <a:ext cx="1586956" cy="84813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5"/>
          <p:cNvSpPr txBox="1"/>
          <p:nvPr/>
        </p:nvSpPr>
        <p:spPr>
          <a:xfrm>
            <a:off x="1414555" y="70332"/>
            <a:ext cx="6354132" cy="830754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Categorization – Advanced Learners &amp; Slow Learners</a:t>
            </a:r>
            <a:endParaRPr/>
          </a:p>
        </p:txBody>
      </p:sp>
      <p:sp>
        <p:nvSpPr>
          <p:cNvPr id="600" name="Google Shape;600;p25"/>
          <p:cNvSpPr/>
          <p:nvPr/>
        </p:nvSpPr>
        <p:spPr>
          <a:xfrm>
            <a:off x="152400" y="1053027"/>
            <a:ext cx="3526022" cy="258727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C2D5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175" lIns="32350" spcFirstLastPara="1" rIns="32350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Programs For Advanced Learners</a:t>
            </a:r>
            <a:endParaRPr/>
          </a:p>
        </p:txBody>
      </p:sp>
      <p:sp>
        <p:nvSpPr>
          <p:cNvPr id="601" name="Google Shape;601;p25"/>
          <p:cNvSpPr/>
          <p:nvPr/>
        </p:nvSpPr>
        <p:spPr>
          <a:xfrm>
            <a:off x="152401" y="4642246"/>
            <a:ext cx="3511993" cy="258727"/>
          </a:xfrm>
          <a:prstGeom prst="roundRect">
            <a:avLst>
              <a:gd fmla="val 16667" name="adj"/>
            </a:avLst>
          </a:prstGeom>
          <a:solidFill>
            <a:srgbClr val="CCC0D9"/>
          </a:solidFill>
          <a:ln cap="flat" cmpd="sng" w="28575">
            <a:solidFill>
              <a:srgbClr val="C2D5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175" lIns="32350" spcFirstLastPara="1" rIns="32350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Programs For Slow Learners</a:t>
            </a:r>
            <a:endParaRPr/>
          </a:p>
        </p:txBody>
      </p:sp>
      <p:sp>
        <p:nvSpPr>
          <p:cNvPr id="602" name="Google Shape;602;p25"/>
          <p:cNvSpPr/>
          <p:nvPr/>
        </p:nvSpPr>
        <p:spPr>
          <a:xfrm>
            <a:off x="3470802" y="4642232"/>
            <a:ext cx="6213548" cy="1828800"/>
          </a:xfrm>
          <a:prstGeom prst="roundRect">
            <a:avLst>
              <a:gd fmla="val 5481" name="adj"/>
            </a:avLst>
          </a:prstGeom>
          <a:solidFill>
            <a:srgbClr val="CCC0D9"/>
          </a:solidFill>
          <a:ln cap="flat" cmpd="sng" w="38100">
            <a:solidFill>
              <a:srgbClr val="CCC0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00" lIns="91175" spcFirstLastPara="1" rIns="91175" wrap="square" tIns="45600">
            <a:noAutofit/>
          </a:bodyPr>
          <a:lstStyle/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Remedial classes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Assignments and handouts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Regular monitoring and Counselling.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03" name="Google Shape;603;p25"/>
          <p:cNvGraphicFramePr/>
          <p:nvPr/>
        </p:nvGraphicFramePr>
        <p:xfrm>
          <a:off x="304800" y="32004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{0736E8A7-6CAF-4578-B933-A328F98AE6F4}</a:tableStyleId>
              </a:tblPr>
              <a:tblGrid>
                <a:gridCol w="1166700"/>
                <a:gridCol w="1735825"/>
              </a:tblGrid>
              <a:tr h="461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During     Academic Year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 of Students (Advanced Learners)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solidFill>
                      <a:srgbClr val="92CCDC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09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4" name="Google Shape;604;p25"/>
          <p:cNvGraphicFramePr/>
          <p:nvPr/>
        </p:nvGraphicFramePr>
        <p:xfrm>
          <a:off x="264192" y="50184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{0736E8A7-6CAF-4578-B933-A328F98AE6F4}</a:tableStyleId>
              </a:tblPr>
              <a:tblGrid>
                <a:gridCol w="1202375"/>
                <a:gridCol w="1788900"/>
              </a:tblGrid>
              <a:tr h="461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During     Academic Year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 of Students          (Slow  Learners)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solidFill>
                      <a:srgbClr val="92CCDC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09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08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  <a:tr h="214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/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28575" marL="28575" anchor="ctr">
                    <a:solidFill>
                      <a:srgbClr val="C2D59B"/>
                    </a:solidFill>
                  </a:tcPr>
                </a:tc>
              </a:tr>
            </a:tbl>
          </a:graphicData>
        </a:graphic>
      </p:graphicFrame>
      <p:sp>
        <p:nvSpPr>
          <p:cNvPr id="605" name="Google Shape;605;p25"/>
          <p:cNvSpPr/>
          <p:nvPr/>
        </p:nvSpPr>
        <p:spPr>
          <a:xfrm>
            <a:off x="215660" y="1524000"/>
            <a:ext cx="3023626" cy="1102472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 cap="flat" cmpd="sng" w="1905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600" lIns="91175" spcFirstLastPara="1" rIns="91175" wrap="square" tIns="45600">
            <a:noAutofit/>
          </a:bodyPr>
          <a:lstStyle/>
          <a:p>
            <a:pPr indent="-170991" lvl="0" marL="17099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❑"/>
            </a:pP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Advanced learners: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scored more than 80%.</a:t>
            </a:r>
            <a:endParaRPr/>
          </a:p>
          <a:p>
            <a:pPr indent="-170991" lvl="0" marL="17099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❑"/>
            </a:pP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Slow learners: </a:t>
            </a:r>
            <a:r>
              <a:rPr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scored below 50% and failed students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248728" y="2755315"/>
            <a:ext cx="2774832" cy="387883"/>
          </a:xfrm>
          <a:prstGeom prst="roundRect">
            <a:avLst>
              <a:gd fmla="val 16667" name="adj"/>
            </a:avLst>
          </a:prstGeom>
          <a:solidFill>
            <a:srgbClr val="8CB3E3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2018-2022 batch </a:t>
            </a:r>
            <a:endParaRPr/>
          </a:p>
        </p:txBody>
      </p:sp>
      <p:sp>
        <p:nvSpPr>
          <p:cNvPr id="607" name="Google Shape;607;p25"/>
          <p:cNvSpPr/>
          <p:nvPr/>
        </p:nvSpPr>
        <p:spPr>
          <a:xfrm>
            <a:off x="3470802" y="1053025"/>
            <a:ext cx="6213548" cy="3290375"/>
          </a:xfrm>
          <a:prstGeom prst="roundRect">
            <a:avLst>
              <a:gd fmla="val 5481" name="adj"/>
            </a:avLst>
          </a:prstGeom>
          <a:solidFill>
            <a:srgbClr val="C2D59B"/>
          </a:solidFill>
          <a:ln cap="flat" cmpd="sng" w="28575">
            <a:solidFill>
              <a:srgbClr val="7692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00" lIns="91175" spcFirstLastPara="1" rIns="91175" wrap="square" tIns="45600">
            <a:noAutofit/>
          </a:bodyPr>
          <a:lstStyle/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Encouraged to attend workshops, seminars, Hackathons and Coding competitions.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Assisted in Resume building and Technical skilling programs.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Motivated to attend NPTEL, SWAYAM, MOOC courses, Coursera to gain advanced skills.</a:t>
            </a:r>
            <a:endParaRPr/>
          </a:p>
        </p:txBody>
      </p:sp>
      <p:sp>
        <p:nvSpPr>
          <p:cNvPr id="608" name="Google Shape;608;p25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6"/>
          <p:cNvSpPr/>
          <p:nvPr/>
        </p:nvSpPr>
        <p:spPr>
          <a:xfrm>
            <a:off x="0" y="26"/>
            <a:ext cx="9906000" cy="968261"/>
          </a:xfrm>
          <a:prstGeom prst="rect">
            <a:avLst/>
          </a:prstGeom>
          <a:solidFill>
            <a:srgbClr val="002060"/>
          </a:solidFill>
          <a:ln cap="flat" cmpd="sng" w="25400">
            <a:solidFill>
              <a:srgbClr val="2F18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6175" lIns="32350" spcFirstLastPara="1" rIns="32350" wrap="square" tIns="161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4" name="Google Shape;6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51136" cy="1024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615" name="Google Shape;61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9044" y="25"/>
            <a:ext cx="1586956" cy="84813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6"/>
          <p:cNvSpPr txBox="1"/>
          <p:nvPr/>
        </p:nvSpPr>
        <p:spPr>
          <a:xfrm>
            <a:off x="1414555" y="160982"/>
            <a:ext cx="6354132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Centric Methods</a:t>
            </a:r>
            <a:endParaRPr b="1" sz="36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p26"/>
          <p:cNvSpPr/>
          <p:nvPr/>
        </p:nvSpPr>
        <p:spPr>
          <a:xfrm>
            <a:off x="304800" y="1019529"/>
            <a:ext cx="9220199" cy="2031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42B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following student centric blended learning methods are used: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42B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Classroom</a:t>
            </a:r>
            <a:r>
              <a:rPr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16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as Blended Learning Platform </a:t>
            </a:r>
            <a:endParaRPr/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Forms :</a:t>
            </a:r>
            <a:r>
              <a:rPr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to conduct MCQ quizzes online</a:t>
            </a:r>
            <a:endParaRPr sz="1600">
              <a:solidFill>
                <a:srgbClr val="F1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Participative Learning</a:t>
            </a:r>
            <a:r>
              <a:rPr b="1" lang="en-US" sz="1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Microsoft Up Skilling programme was conducted for 529 students. </a:t>
            </a:r>
            <a:endParaRPr sz="1600">
              <a:solidFill>
                <a:srgbClr val="F1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Educational Videos and animations</a:t>
            </a:r>
            <a:r>
              <a:rPr b="1" lang="en-US" sz="1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Youtube videos are provided.</a:t>
            </a:r>
            <a:endParaRPr/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Smart Classrooms</a:t>
            </a:r>
            <a:r>
              <a:rPr b="1" lang="en-US" sz="1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Classrooms enabled with Smart boards. </a:t>
            </a:r>
            <a:endParaRPr/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600"/>
              <a:buFont typeface="Arial"/>
              <a:buChar char="•"/>
            </a:pPr>
            <a:r>
              <a:rPr b="1" lang="en-US" sz="1600">
                <a:solidFill>
                  <a:srgbClr val="6324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e-Resources</a:t>
            </a:r>
            <a:r>
              <a:rPr b="1" lang="en-US" sz="16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600">
                <a:solidFill>
                  <a:srgbClr val="F1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 journals are provided through IEEE and DELNET.</a:t>
            </a:r>
            <a:endParaRPr sz="1600">
              <a:solidFill>
                <a:srgbClr val="F1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26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BFBFBF"/>
                </a:solidFill>
              </a:rPr>
              <a:t>‹#›</a:t>
            </a:fld>
            <a:endParaRPr>
              <a:solidFill>
                <a:srgbClr val="BFBFBF"/>
              </a:solidFill>
            </a:endParaRPr>
          </a:p>
        </p:txBody>
      </p:sp>
      <p:pic>
        <p:nvPicPr>
          <p:cNvPr id="619" name="Google Shape;619;p26"/>
          <p:cNvPicPr preferRelativeResize="0"/>
          <p:nvPr/>
        </p:nvPicPr>
        <p:blipFill rotWithShape="1">
          <a:blip r:embed="rId5">
            <a:alphaModFix/>
          </a:blip>
          <a:srcRect b="0" l="13771" r="0" t="14872"/>
          <a:stretch/>
        </p:blipFill>
        <p:spPr>
          <a:xfrm>
            <a:off x="3810001" y="4876800"/>
            <a:ext cx="3323726" cy="1828800"/>
          </a:xfrm>
          <a:prstGeom prst="rect">
            <a:avLst/>
          </a:prstGeom>
          <a:noFill/>
          <a:ln cap="sq" cmpd="sng" w="19050">
            <a:solidFill>
              <a:srgbClr val="5F497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20" name="Google Shape;62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75046" y="3200399"/>
            <a:ext cx="3323726" cy="1610499"/>
          </a:xfrm>
          <a:prstGeom prst="rect">
            <a:avLst/>
          </a:prstGeom>
          <a:noFill/>
          <a:ln cap="sq" cmpd="sng" w="19050">
            <a:solidFill>
              <a:srgbClr val="5F497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21" name="Google Shape;62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" y="3200400"/>
            <a:ext cx="3622646" cy="3505200"/>
          </a:xfrm>
          <a:prstGeom prst="rect">
            <a:avLst/>
          </a:prstGeom>
          <a:noFill/>
          <a:ln cap="sq" cmpd="sng" w="19050">
            <a:solidFill>
              <a:srgbClr val="5F497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622" name="Google Shape;622;p26"/>
          <p:cNvPicPr preferRelativeResize="0"/>
          <p:nvPr/>
        </p:nvPicPr>
        <p:blipFill rotWithShape="1">
          <a:blip r:embed="rId8">
            <a:alphaModFix/>
          </a:blip>
          <a:srcRect b="0" l="13166" r="0" t="21111"/>
          <a:stretch/>
        </p:blipFill>
        <p:spPr>
          <a:xfrm>
            <a:off x="7174972" y="3200400"/>
            <a:ext cx="2622461" cy="3505200"/>
          </a:xfrm>
          <a:prstGeom prst="rect">
            <a:avLst/>
          </a:prstGeom>
          <a:noFill/>
          <a:ln cap="sq" cmpd="sng" w="19050">
            <a:solidFill>
              <a:srgbClr val="5F497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BFBFBF"/>
                </a:solidFill>
              </a:rPr>
              <a:t>‹#›</a:t>
            </a:fld>
            <a:endParaRPr>
              <a:solidFill>
                <a:srgbClr val="BFBFBF"/>
              </a:solidFill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Support and Progression</a:t>
            </a:r>
            <a:endParaRPr/>
          </a:p>
        </p:txBody>
      </p:sp>
      <p:pic>
        <p:nvPicPr>
          <p:cNvPr id="629" name="Google Shape;6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630" name="Google Shape;6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1" name="Google Shape;631;p27"/>
          <p:cNvGraphicFramePr/>
          <p:nvPr/>
        </p:nvGraphicFramePr>
        <p:xfrm>
          <a:off x="79841" y="1143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807350"/>
                <a:gridCol w="2487950"/>
                <a:gridCol w="1557850"/>
                <a:gridCol w="2941625"/>
                <a:gridCol w="1955175"/>
              </a:tblGrid>
              <a:tr h="1079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E25B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537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</a:t>
                      </a: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the scholarship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537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</a:t>
                      </a: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of  students benefited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537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Amount granted 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 year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5373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00E25B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 year</a:t>
                      </a:r>
                      <a:endParaRPr sz="1800">
                        <a:solidFill>
                          <a:srgbClr val="00E25B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53734"/>
                    </a:solidFill>
                  </a:tcPr>
                </a:tc>
              </a:tr>
              <a:tr h="809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A.P. Govt. Scholarships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1418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₹ 5,85,75,892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2017-2022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  <a:tr h="4722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UGC/CSIR/NET Fellowships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06 (SRF’s)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₹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29,23,200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2018-2023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  <a:tr h="47220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 (JRF’s)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₹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8,90,880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2021-2024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  <a:tr h="984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Visvesarayya Fellowships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04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₹ 85,92,000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2017-2022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  <a:tr h="1821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Other Scholarships such as CISF,  BSNL, ONGC, North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South Foundation, Railway and etc.,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73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₹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14,52,000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2019-2022</a:t>
                      </a:r>
                      <a:endParaRPr sz="15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8CD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8"/>
          <p:cNvGrpSpPr/>
          <p:nvPr/>
        </p:nvGrpSpPr>
        <p:grpSpPr>
          <a:xfrm>
            <a:off x="1245421" y="1746789"/>
            <a:ext cx="7389899" cy="4609571"/>
            <a:chOff x="483421" y="152402"/>
            <a:chExt cx="7389899" cy="4609571"/>
          </a:xfrm>
        </p:grpSpPr>
        <p:sp>
          <p:nvSpPr>
            <p:cNvPr id="637" name="Google Shape;637;p28"/>
            <p:cNvSpPr/>
            <p:nvPr/>
          </p:nvSpPr>
          <p:spPr>
            <a:xfrm>
              <a:off x="4903010" y="3462843"/>
              <a:ext cx="2845164" cy="1217114"/>
            </a:xfrm>
            <a:prstGeom prst="roundRect">
              <a:avLst>
                <a:gd fmla="val 10000" name="adj"/>
              </a:avLst>
            </a:prstGeom>
            <a:solidFill>
              <a:srgbClr val="B6DDE7">
                <a:alpha val="89803"/>
              </a:srgbClr>
            </a:solidFill>
            <a:ln cap="flat" cmpd="sng" w="25400">
              <a:solidFill>
                <a:srgbClr val="3185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8"/>
            <p:cNvSpPr txBox="1"/>
            <p:nvPr/>
          </p:nvSpPr>
          <p:spPr>
            <a:xfrm>
              <a:off x="5783295" y="3793857"/>
              <a:ext cx="1938143" cy="8593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859B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31859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During 2022-23</a:t>
              </a:r>
              <a:endParaRPr b="0" i="0" sz="15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31859B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31859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 :1</a:t>
              </a:r>
              <a:endParaRPr b="0" i="0" sz="15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31859B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31859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40</a:t>
              </a:r>
              <a:endParaRPr b="0" i="0" sz="15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483421" y="3455952"/>
              <a:ext cx="3359918" cy="1306021"/>
            </a:xfrm>
            <a:prstGeom prst="roundRect">
              <a:avLst>
                <a:gd fmla="val 10000" name="adj"/>
              </a:avLst>
            </a:prstGeom>
            <a:solidFill>
              <a:srgbClr val="D6E3BC">
                <a:alpha val="89803"/>
              </a:srgbClr>
            </a:solidFill>
            <a:ln cap="flat" cmpd="sng" w="25400">
              <a:solidFill>
                <a:srgbClr val="538C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8"/>
            <p:cNvSpPr txBox="1"/>
            <p:nvPr/>
          </p:nvSpPr>
          <p:spPr>
            <a:xfrm>
              <a:off x="512110" y="3811146"/>
              <a:ext cx="2294564" cy="9221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8CD5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38CD5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During 2018-19</a:t>
              </a:r>
              <a:endParaRPr b="0" i="0" sz="1500" u="none" cap="none" strike="noStrike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538CD5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38CD5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 :1</a:t>
              </a:r>
              <a:endParaRPr b="0" i="0" sz="1500" u="none" cap="none" strike="noStrike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538CD5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38CD5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50</a:t>
              </a:r>
              <a:endParaRPr b="0" i="0" sz="1500" u="none" cap="none" strike="noStrike">
                <a:solidFill>
                  <a:srgbClr val="538CD5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4474541" y="152402"/>
              <a:ext cx="3398779" cy="1277446"/>
            </a:xfrm>
            <a:prstGeom prst="roundRect">
              <a:avLst>
                <a:gd fmla="val 10000" name="adj"/>
              </a:avLst>
            </a:prstGeom>
            <a:solidFill>
              <a:srgbClr val="FBD4B4">
                <a:alpha val="89803"/>
              </a:srgbClr>
            </a:solidFill>
            <a:ln cap="flat" cmpd="sng" w="25400">
              <a:solidFill>
                <a:srgbClr val="9748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8"/>
            <p:cNvSpPr txBox="1"/>
            <p:nvPr/>
          </p:nvSpPr>
          <p:spPr>
            <a:xfrm>
              <a:off x="5522236" y="180463"/>
              <a:ext cx="2323023" cy="901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6C09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Duirng 2018-19</a:t>
              </a:r>
              <a:endParaRPr b="0" i="0" sz="1500" u="none" cap="none" strike="noStrike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E36C09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 :1</a:t>
              </a:r>
              <a:endParaRPr b="0" i="0" sz="1500" u="none" cap="none" strike="noStrike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E36C09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Participants:300</a:t>
              </a:r>
              <a:endParaRPr b="0" i="0" sz="1500" u="none" cap="none" strike="noStrike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559618" y="152402"/>
              <a:ext cx="3258037" cy="1277446"/>
            </a:xfrm>
            <a:prstGeom prst="roundRect">
              <a:avLst>
                <a:gd fmla="val 10000" name="adj"/>
              </a:avLst>
            </a:prstGeom>
            <a:solidFill>
              <a:srgbClr val="CCC0D9">
                <a:alpha val="89803"/>
              </a:srgbClr>
            </a:solidFill>
            <a:ln cap="flat" cmpd="sng" w="25400">
              <a:solidFill>
                <a:srgbClr val="5F497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8"/>
            <p:cNvSpPr txBox="1"/>
            <p:nvPr/>
          </p:nvSpPr>
          <p:spPr>
            <a:xfrm>
              <a:off x="587679" y="180463"/>
              <a:ext cx="2224504" cy="901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497A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F497A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During 2018-2019</a:t>
              </a:r>
              <a:endParaRPr b="0" i="0" sz="1500" u="none" cap="none" strike="noStrike">
                <a:solidFill>
                  <a:srgbClr val="5F497A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5F497A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F497A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 :3</a:t>
              </a:r>
              <a:endParaRPr b="0" i="0" sz="1500" u="none" cap="none" strike="noStrike">
                <a:solidFill>
                  <a:srgbClr val="5F497A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rgbClr val="5F497A"/>
                </a:buClr>
                <a:buSzPts val="1500"/>
                <a:buFont typeface="Times New Roman"/>
                <a:buChar char="•"/>
              </a:pPr>
              <a:r>
                <a:rPr b="0" i="0" lang="en-US" sz="1500" u="none" cap="none" strike="noStrike">
                  <a:solidFill>
                    <a:srgbClr val="5F497A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Participants:740</a:t>
              </a:r>
              <a:endParaRPr b="0" i="0" sz="1500" u="none" cap="none" strike="noStrike">
                <a:solidFill>
                  <a:srgbClr val="5F497A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000571" y="281838"/>
              <a:ext cx="2140983" cy="214098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5F497A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8"/>
            <p:cNvSpPr txBox="1"/>
            <p:nvPr/>
          </p:nvSpPr>
          <p:spPr>
            <a:xfrm>
              <a:off x="2627650" y="908917"/>
              <a:ext cx="1513904" cy="1513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Workshops on Enhancing Employability skills</a:t>
              </a:r>
              <a:endParaRPr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 rot="5400000">
              <a:off x="4240445" y="281838"/>
              <a:ext cx="2140983" cy="214098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E36C09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240445" y="908917"/>
              <a:ext cx="1513904" cy="1513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Workshop on IB Hubs and Boot camp</a:t>
              </a: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 rot="10800000">
              <a:off x="4240445" y="2521712"/>
              <a:ext cx="2140983" cy="214098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31859B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8"/>
            <p:cNvSpPr txBox="1"/>
            <p:nvPr/>
          </p:nvSpPr>
          <p:spPr>
            <a:xfrm>
              <a:off x="4240445" y="2521712"/>
              <a:ext cx="1513904" cy="1513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IoT Workshop</a:t>
              </a:r>
              <a:endParaRPr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 rot="-5400000">
              <a:off x="2000571" y="2521712"/>
              <a:ext cx="2140983" cy="214098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538C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28"/>
            <p:cNvSpPr txBox="1"/>
            <p:nvPr/>
          </p:nvSpPr>
          <p:spPr>
            <a:xfrm>
              <a:off x="2627650" y="2521712"/>
              <a:ext cx="1513904" cy="15139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0900" lIns="120900" spcFirstLastPara="1" rIns="120900" wrap="square" tIns="120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Seeghra-Tanthra :        2 days National Hackathon</a:t>
              </a:r>
              <a:endParaRPr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3821396" y="2027258"/>
              <a:ext cx="739207" cy="642789"/>
            </a:xfrm>
            <a:custGeom>
              <a:rect b="b" l="l" r="r" t="t"/>
              <a:pathLst>
                <a:path extrusionOk="0" h="120000" w="12000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1C0D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 rot="10800000">
              <a:off x="3821396" y="2274485"/>
              <a:ext cx="739207" cy="642789"/>
            </a:xfrm>
            <a:custGeom>
              <a:rect b="b" l="l" r="r" t="t"/>
              <a:pathLst>
                <a:path extrusionOk="0" h="120000" w="12000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1C0D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5" name="Google Shape;655;p2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Support and Progression</a:t>
            </a:r>
            <a:endParaRPr/>
          </a:p>
        </p:txBody>
      </p:sp>
      <p:pic>
        <p:nvPicPr>
          <p:cNvPr id="657" name="Google Shape;65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658" name="Google Shape;65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 txBox="1"/>
          <p:nvPr>
            <p:ph idx="12" type="sldNum"/>
          </p:nvPr>
        </p:nvSpPr>
        <p:spPr>
          <a:xfrm>
            <a:off x="7543800" y="654428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Support and Progression</a:t>
            </a:r>
            <a:endParaRPr/>
          </a:p>
        </p:txBody>
      </p:sp>
      <p:pic>
        <p:nvPicPr>
          <p:cNvPr id="665" name="Google Shape;66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666" name="Google Shape;66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41" y="1065860"/>
            <a:ext cx="4568359" cy="2708876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9"/>
          <p:cNvSpPr/>
          <p:nvPr/>
        </p:nvSpPr>
        <p:spPr>
          <a:xfrm>
            <a:off x="4648200" y="1040460"/>
            <a:ext cx="5257800" cy="5478423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Up-skilling program in “IoT Technologies” to SC/ST category students has been organized by    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C-DAC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collaboration with IEEE.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program has helped candidates to upskill their technical knowledge to become industry-ready.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Candidates have received joint certificate from IEEE and C-DAC upon the successful completion of learning and assessment.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9" name="Google Shape;66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40" y="3800136"/>
            <a:ext cx="4568360" cy="271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0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5" name="Google Shape;675;p30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Support and Progression</a:t>
            </a:r>
            <a:endParaRPr/>
          </a:p>
        </p:txBody>
      </p:sp>
      <p:pic>
        <p:nvPicPr>
          <p:cNvPr id="676" name="Google Shape;67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677" name="Google Shape;67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8" name="Google Shape;678;p30"/>
          <p:cNvGrpSpPr/>
          <p:nvPr/>
        </p:nvGrpSpPr>
        <p:grpSpPr>
          <a:xfrm>
            <a:off x="4996541" y="1066800"/>
            <a:ext cx="4704881" cy="2816488"/>
            <a:chOff x="168540" y="-144463"/>
            <a:chExt cx="9737461" cy="6764361"/>
          </a:xfrm>
        </p:grpSpPr>
        <p:sp>
          <p:nvSpPr>
            <p:cNvPr descr="Infosys - Crunchbase Company Profile &amp; Funding" id="679" name="Google Shape;679;p30"/>
            <p:cNvSpPr/>
            <p:nvPr/>
          </p:nvSpPr>
          <p:spPr>
            <a:xfrm>
              <a:off x="168540" y="-144463"/>
              <a:ext cx="3302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Infosys - Crunchbase Company Profile &amp; Funding" id="680" name="Google Shape;680;p30"/>
            <p:cNvSpPr/>
            <p:nvPr/>
          </p:nvSpPr>
          <p:spPr>
            <a:xfrm>
              <a:off x="168540" y="-144463"/>
              <a:ext cx="3302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nfosys - Crunchbase Company Profile &amp; Funding" id="681" name="Google Shape;681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3877" y="1071546"/>
              <a:ext cx="1109245" cy="1023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CS And MongoDB | MongoDB" id="682" name="Google Shape;682;p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28659" y="2571745"/>
              <a:ext cx="2066385" cy="1247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descr="IBM Design Language – 8-Bar" id="683" name="Google Shape;683;p30"/>
            <p:cNvSpPr/>
            <p:nvPr/>
          </p:nvSpPr>
          <p:spPr>
            <a:xfrm>
              <a:off x="168540" y="-144463"/>
              <a:ext cx="3302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IBM Design Language – 8-Bar" id="684" name="Google Shape;684;p30"/>
            <p:cNvSpPr/>
            <p:nvPr/>
          </p:nvSpPr>
          <p:spPr>
            <a:xfrm>
              <a:off x="168540" y="-144463"/>
              <a:ext cx="330200" cy="3048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85" name="Google Shape;685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44309" y="1142984"/>
              <a:ext cx="2047092" cy="9667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488654" y="1142985"/>
              <a:ext cx="1640681" cy="117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27785" y="2214555"/>
              <a:ext cx="2036019" cy="1027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036477" y="785795"/>
              <a:ext cx="2424906" cy="50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3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346041" y="1357299"/>
              <a:ext cx="1609725" cy="6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3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191259" y="2143117"/>
              <a:ext cx="3467100" cy="752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3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191259" y="3071810"/>
              <a:ext cx="3136900" cy="70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3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863439" y="4643446"/>
              <a:ext cx="1867694" cy="102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3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851269" y="3571877"/>
              <a:ext cx="1847056" cy="134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3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19095" y="4929198"/>
              <a:ext cx="2228850" cy="74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3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731133" y="4605259"/>
              <a:ext cx="3360538" cy="785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3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173003" y="3929066"/>
              <a:ext cx="1057271" cy="6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7" name="Google Shape;697;p30"/>
            <p:cNvPicPr preferRelativeResize="0"/>
            <p:nvPr/>
          </p:nvPicPr>
          <p:blipFill rotWithShape="1">
            <a:blip r:embed="rId19">
              <a:alphaModFix/>
            </a:blip>
            <a:srcRect b="35149" l="4310" r="5172" t="2820"/>
            <a:stretch/>
          </p:blipFill>
          <p:spPr>
            <a:xfrm>
              <a:off x="773877" y="5572141"/>
              <a:ext cx="1083476" cy="1047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8" name="Google Shape;698;p3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083442" y="2143117"/>
              <a:ext cx="1764506" cy="6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Google Shape;699;p3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824740" y="3776660"/>
              <a:ext cx="2609188" cy="857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Google Shape;700;p3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914482" y="1071547"/>
              <a:ext cx="1991519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3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893830" y="3618942"/>
              <a:ext cx="2012170" cy="1783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3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519603" y="5643150"/>
              <a:ext cx="2631300" cy="858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3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7042561" y="5572140"/>
              <a:ext cx="2482396" cy="1000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3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3327786" y="3286125"/>
              <a:ext cx="1888331" cy="6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3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2475688" y="5808462"/>
              <a:ext cx="1754586" cy="7232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6" name="Google Shape;706;p3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01134" y="4060935"/>
            <a:ext cx="3657600" cy="1952679"/>
          </a:xfrm>
          <a:prstGeom prst="rect">
            <a:avLst/>
          </a:prstGeom>
          <a:noFill/>
          <a:ln cap="sq" cmpd="sng" w="38100">
            <a:solidFill>
              <a:srgbClr val="D9959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707" name="Google Shape;707;p30"/>
          <p:cNvSpPr/>
          <p:nvPr/>
        </p:nvSpPr>
        <p:spPr>
          <a:xfrm>
            <a:off x="490951" y="6037427"/>
            <a:ext cx="4665133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Eswari Priya Repaka got placed in Atlassian with 84.5 LPA in Nov-2022</a:t>
            </a:r>
            <a:endParaRPr/>
          </a:p>
        </p:txBody>
      </p:sp>
      <p:graphicFrame>
        <p:nvGraphicFramePr>
          <p:cNvPr id="708" name="Google Shape;708;p30"/>
          <p:cNvGraphicFramePr/>
          <p:nvPr/>
        </p:nvGraphicFramePr>
        <p:xfrm>
          <a:off x="304801" y="1182849"/>
          <a:ext cx="4428969" cy="2402858"/>
        </p:xfrm>
        <a:graphic>
          <a:graphicData uri="http://schemas.openxmlformats.org/drawingml/2006/chart">
            <c:chart r:id="rId29"/>
          </a:graphicData>
        </a:graphic>
      </p:graphicFrame>
      <p:graphicFrame>
        <p:nvGraphicFramePr>
          <p:cNvPr id="709" name="Google Shape;709;p30"/>
          <p:cNvGraphicFramePr/>
          <p:nvPr/>
        </p:nvGraphicFramePr>
        <p:xfrm>
          <a:off x="5214236" y="4094728"/>
          <a:ext cx="3853563" cy="2588787"/>
        </p:xfrm>
        <a:graphic>
          <a:graphicData uri="http://schemas.openxmlformats.org/drawingml/2006/chart">
            <c:chart r:id="rId3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4461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Vision and Mission</a:t>
            </a:r>
            <a:endParaRPr b="1"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6" name="Google Shape;3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8725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17" name="Google Shape;31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8729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18" name="Google Shape;3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"/>
          <p:cNvSpPr/>
          <p:nvPr/>
        </p:nvSpPr>
        <p:spPr>
          <a:xfrm>
            <a:off x="152400" y="2895600"/>
            <a:ext cx="9525000" cy="3581400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15875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"/>
          <p:cNvSpPr/>
          <p:nvPr/>
        </p:nvSpPr>
        <p:spPr>
          <a:xfrm>
            <a:off x="381000" y="3021199"/>
            <a:ext cx="9016582" cy="3231941"/>
          </a:xfrm>
          <a:prstGeom prst="rect">
            <a:avLst/>
          </a:prstGeom>
          <a:noFill/>
          <a:ln>
            <a:noFill/>
          </a:ln>
        </p:spPr>
        <p:txBody>
          <a:bodyPr anchorCtr="0" anchor="t" bIns="15375" lIns="30750" spcFirstLastPara="1" rIns="30750" wrap="square" tIns="15375">
            <a:spAutoFit/>
          </a:bodyPr>
          <a:lstStyle/>
          <a:p>
            <a:pPr indent="-271463" lvl="0" marL="271463" marR="0" rtl="0" algn="just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rgbClr val="5F497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Imparting quality education through well-designed curriculum in tune with the challenging needs of the industry and to develop innovative and ethical  professionals fit for globally  competitive environment.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 lvl="0" marL="271463" marR="0" rtl="0" algn="just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Carry out Research and Development in Computer Science and Engineering and in leveraging  state of  the art technologies  to serve the societal needs.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 lvl="0" marL="271463" marR="0" rtl="0" algn="just">
              <a:spcBef>
                <a:spcPts val="0"/>
              </a:spcBef>
              <a:spcAft>
                <a:spcPts val="0"/>
              </a:spcAft>
              <a:buClr>
                <a:srgbClr val="3D6B46"/>
              </a:buClr>
              <a:buSzPts val="2200"/>
              <a:buFont typeface="Arial"/>
              <a:buChar char="•"/>
            </a:pPr>
            <a:r>
              <a:rPr b="1" lang="en-US" sz="2200">
                <a:solidFill>
                  <a:srgbClr val="3D6B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Developing effective interactions among faculty and students and foster networking with alumni, industries for mutual benefit. </a:t>
            </a:r>
            <a:endParaRPr b="1" sz="2200">
              <a:solidFill>
                <a:srgbClr val="3D6B4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1" name="Google Shape;32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9448" y="1169659"/>
            <a:ext cx="2198135" cy="152678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322" name="Google Shape;32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555" y="1169659"/>
            <a:ext cx="1734184" cy="152678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323" name="Google Shape;323;p4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4" name="Google Shape;324;p4"/>
          <p:cNvSpPr/>
          <p:nvPr/>
        </p:nvSpPr>
        <p:spPr>
          <a:xfrm>
            <a:off x="3594555" y="1281366"/>
            <a:ext cx="2487006" cy="1354799"/>
          </a:xfrm>
          <a:prstGeom prst="wedgeRoundRectCallout">
            <a:avLst>
              <a:gd fmla="val 21183" name="adj1"/>
              <a:gd fmla="val 65561" name="adj2"/>
              <a:gd fmla="val 16667" name="adj3"/>
            </a:avLst>
          </a:prstGeom>
          <a:gradFill>
            <a:gsLst>
              <a:gs pos="0">
                <a:srgbClr val="97B4E4"/>
              </a:gs>
              <a:gs pos="50000">
                <a:srgbClr val="BFCFEC"/>
              </a:gs>
              <a:gs pos="100000">
                <a:srgbClr val="E0E8F4"/>
              </a:gs>
            </a:gsLst>
            <a:lin ang="18900000" scaled="0"/>
          </a:gradFill>
          <a:ln cap="flat" cmpd="sng" w="25400">
            <a:solidFill>
              <a:srgbClr val="EBE9E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MISSION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1"/>
          <p:cNvSpPr txBox="1"/>
          <p:nvPr>
            <p:ph idx="12" type="sldNum"/>
          </p:nvPr>
        </p:nvSpPr>
        <p:spPr>
          <a:xfrm>
            <a:off x="8963932" y="6356406"/>
            <a:ext cx="4467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5" name="Google Shape;715;p31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Details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16" name="Google Shape;71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17" name="Google Shape;71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8" name="Google Shape;718;p31"/>
          <p:cNvGraphicFramePr/>
          <p:nvPr/>
        </p:nvGraphicFramePr>
        <p:xfrm>
          <a:off x="365494" y="113982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574550"/>
                <a:gridCol w="1942175"/>
                <a:gridCol w="1571050"/>
                <a:gridCol w="1122175"/>
                <a:gridCol w="897750"/>
                <a:gridCol w="3067300"/>
              </a:tblGrid>
              <a:tr h="84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No.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faculty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Designation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Qualification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Teaching/ Industry Experience</a:t>
                      </a:r>
                      <a:endParaRPr/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Specialization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>
                        <a:alpha val="74901"/>
                      </a:srgbClr>
                    </a:solidFill>
                  </a:tcPr>
                </a:tc>
              </a:tr>
              <a:tr h="96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Prof.Prasad Reddy P.V.G.D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Senior Professor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Honorable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Vice-Chancellor,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Andhra University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Architectures, Data Engineering, Image Analysis, Machine Intelligence, Computer Networks and Crypto Systems &amp;Web Technologies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 M Shashi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&amp;   Faculty Chairman ,AU College of Engineering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Warehousing and Mining, Artificial Intelligence, Machine learning and Deep Learning.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22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V Valli Kumari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Learning, Gen AI and Cyber Security 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.Nageswara Rao Kuda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Communication Networks, Cyber Security, Cloud Computing and IoT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D Lalitha</a:t>
                      </a: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Bhaskari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and BoS Chairman department of CS&amp;SE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Security, Theory of Computation, Image Processing, Network Security and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Cryptography.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K Venkata Rao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and Head of the Department of CS&amp;SE &amp; Coordinator-RUSA,A.U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Image Processing, Natural Language Processing, Network &amp; Security Issues, IOT and Machine Learning.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225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Bodapati Prajna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Mining and Machine Learning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S Viziananda Row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Image Analysis, Computer Vision and Artificial Intelligence.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 Ch SatyanandaReddy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Engineering, Software Project and Process Management ,Human Computer Interaction and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Engineering.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300" marL="553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2"/>
          <p:cNvSpPr txBox="1"/>
          <p:nvPr>
            <p:ph idx="12" type="sldNum"/>
          </p:nvPr>
        </p:nvSpPr>
        <p:spPr>
          <a:xfrm>
            <a:off x="7208615" y="6468983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4" name="Google Shape;724;p3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Details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5" name="Google Shape;72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26" name="Google Shape;72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7" name="Google Shape;727;p32"/>
          <p:cNvGraphicFramePr/>
          <p:nvPr/>
        </p:nvGraphicFramePr>
        <p:xfrm>
          <a:off x="152406" y="1133813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601225"/>
                <a:gridCol w="2282000"/>
                <a:gridCol w="1524125"/>
                <a:gridCol w="1180575"/>
                <a:gridCol w="1270075"/>
                <a:gridCol w="2743200"/>
              </a:tblGrid>
              <a:tr h="19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P. Seetharamaiah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(Emeritus)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Embedded Systems and Robotics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192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K. Venkata Ramana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(Honorary)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Vision and Image Processing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M.S. Prasad Babu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(Honorary)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Artificial Intelligence,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Learning, IOT and Big Data  Analytics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K. Venkateswarlu 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(Adjunct)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Algebra – Ordered Structures,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Rings-lattices-Boolean Algebra</a:t>
                      </a:r>
                      <a:endParaRPr/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Bharati Bidikar</a:t>
                      </a:r>
                      <a:r>
                        <a:rPr lang="en-US" sz="1100" u="sng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 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(Adjunct)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Global Positioning System,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Electronics and Communication Engineering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S. Raja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(Adjunct)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                (Industry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 DRDO)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Embedded Systems and Real Time Systems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S. Lakshminarayana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(Adjunct) and Officer on Special Duty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(Industry in NIO and AICTE)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Mining and Artificial Intelligence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I. S. Srinivasa Rao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(Adjunct)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(Ph.D)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Technology, Wireless Body Area Networks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P. Sanyasi Naidu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(Ad-Hoc)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Security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G. Sandhya Devi</a:t>
                      </a:r>
                      <a:r>
                        <a:rPr lang="en-US" sz="1100" u="sng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 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(Ad-Hoc)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 and Image processing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Prof. Ch. Narasimham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Chair Professor (IOCL)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Ph.D, D.Sc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(Engg.)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Network Security, Cryptography, Cloud Computing and Block Chain Tech. Security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P. Rama Raju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of Practice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                       (IT Industry)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Science &amp; Artificial Intelligence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3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3" name="Google Shape;733;p3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Details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4" name="Google Shape;7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35" name="Google Shape;73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6" name="Google Shape;736;p33"/>
          <p:cNvGraphicFramePr/>
          <p:nvPr/>
        </p:nvGraphicFramePr>
        <p:xfrm>
          <a:off x="381007" y="1295404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572600"/>
                <a:gridCol w="2173325"/>
                <a:gridCol w="1451550"/>
                <a:gridCol w="1124350"/>
                <a:gridCol w="1124350"/>
                <a:gridCol w="2697800"/>
              </a:tblGrid>
              <a:tr h="704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Mr. M. Giridhar Patnaik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of Practice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(CS &amp;AI)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Neural Networks and Artificial Intelligence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Semi-Conductor and Biomedical Devices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792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Mr. B. Sai Ram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Professor of Practice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M.Sc-(CS)</a:t>
                      </a: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EGMP,</a:t>
                      </a: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</a:t>
                      </a: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IIMB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                    (IT Industry)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Engineering, Software Project Management, Outsourcing &amp; Data Engineering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>
                        <a:alpha val="74901"/>
                      </a:srgbClr>
                    </a:solidFill>
                  </a:tcPr>
                </a:tc>
              </a:tr>
              <a:tr h="58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K. Raja Kumar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Associate Professor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Embedded Systems, IOT, Vehicular Networks and Machine Learning. 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</a:tr>
              <a:tr h="58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S. Jhansi Rani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Associate Professor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Image Processing, Networking &amp; Machine Learning.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</a:tr>
              <a:tr h="289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K .Venkata Ramana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Associate Professor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Engineering and Security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</a:tr>
              <a:tr h="58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A. Mary Sowjanya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Associate Professor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Mining, Machine Learning and Natural Language Process.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>
                        <a:alpha val="74901"/>
                      </a:srgbClr>
                    </a:solidFill>
                  </a:tcPr>
                </a:tc>
              </a:tr>
              <a:tr h="58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G. Lavanya  Devi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 , Bio-Informatics and Soft Computing 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8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Dr. G. Sharmila Sujatha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(Contract)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/>
                    </a:p>
                  </a:txBody>
                  <a:tcPr marT="0" marB="0" marR="68575" marL="6857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Image Processing 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mining and Data Warehouse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2" name="Google Shape;742;p3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Details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3" name="Google Shape;7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44" name="Google Shape;74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5" name="Google Shape;745;p34"/>
          <p:cNvGraphicFramePr/>
          <p:nvPr/>
        </p:nvGraphicFramePr>
        <p:xfrm>
          <a:off x="511951" y="129543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559625"/>
                <a:gridCol w="2124100"/>
                <a:gridCol w="1418675"/>
                <a:gridCol w="1098875"/>
                <a:gridCol w="1098875"/>
                <a:gridCol w="2636700"/>
              </a:tblGrid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Mrs. L. Yamini Swathi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(Contract)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M.Sc, M.Phil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Pursuing  Ph.,D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Organization &amp; Architecture ,Micro Processor and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Digital Logic Design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Mrs. N. Padmaja Lavanya Kumari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(Contract)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AMIE, M.Tech      Ph.D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(Submitted)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Organization &amp; Architecture 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Data Communication and Computer Networks .</a:t>
                      </a:r>
                      <a:endParaRPr/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Smt. K.S.S. Soujanya Kumari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(Contract)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M.Sc, M.Phil,    Pursuing  Ph.,D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Computer Organization &amp; Architecture  and Micro Processor.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82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Mr. M. Bala Naga Bhushanam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(Contract)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M.S,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Pursuing  Ph.,D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Artificial Intelligence, Computer Organization &amp; Architecture , Embedded Systems and Digital Image Processing.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Mrs.S. Priyanka</a:t>
                      </a:r>
                      <a:r>
                        <a:rPr b="0" lang="en-US" sz="1100" u="sng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 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    (Ad-Hoc)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M.Tech(CST),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Pursuing 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Ms. Shweta Balakrishna Ramteke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    (Ad-Hoc)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M.Tech(CSE),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5.5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Microprocessor, Web technologies and Artificial Intelligence &amp;IOT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578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 D. Paul Joseph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    (Ad-Hoc)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,Ph.D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Cyber Security, Digital Forensics and Natural Language Processing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  <a:tr h="78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Mr. B.J.M. Ravi Kumar</a:t>
                      </a:r>
                      <a:r>
                        <a:rPr b="0" lang="en-US" sz="1100" u="sng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 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Assistant Professor     (Ad-Hoc)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/>
                    </a:p>
                  </a:txBody>
                  <a:tcPr marT="0" marB="0" marR="61925" marL="61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Machine Learning and Database Management Systems.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b="0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1925" marL="619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>
                        <a:alpha val="74901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5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1" name="Google Shape;751;p3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Details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2" name="Google Shape;75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53" name="Google Shape;75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54" name="Google Shape;754;p35"/>
          <p:cNvGraphicFramePr/>
          <p:nvPr/>
        </p:nvGraphicFramePr>
        <p:xfrm>
          <a:off x="381000" y="1040460"/>
          <a:ext cx="5499998" cy="4441935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755" name="Google Shape;755;p35"/>
          <p:cNvSpPr/>
          <p:nvPr/>
        </p:nvSpPr>
        <p:spPr>
          <a:xfrm>
            <a:off x="6248400" y="1219200"/>
            <a:ext cx="3414153" cy="685800"/>
          </a:xfrm>
          <a:prstGeom prst="roundRect">
            <a:avLst>
              <a:gd fmla="val 16667" name="adj"/>
            </a:avLst>
          </a:prstGeom>
          <a:solidFill>
            <a:srgbClr val="17365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Retention Rate: 100%</a:t>
            </a:r>
            <a:endParaRPr/>
          </a:p>
        </p:txBody>
      </p:sp>
      <p:sp>
        <p:nvSpPr>
          <p:cNvPr id="756" name="Google Shape;756;p35"/>
          <p:cNvSpPr/>
          <p:nvPr/>
        </p:nvSpPr>
        <p:spPr>
          <a:xfrm>
            <a:off x="6248399" y="2022277"/>
            <a:ext cx="3414153" cy="685800"/>
          </a:xfrm>
          <a:prstGeom prst="roundRect">
            <a:avLst>
              <a:gd fmla="val 16667" name="adj"/>
            </a:avLst>
          </a:prstGeom>
          <a:solidFill>
            <a:srgbClr val="17365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SFR: 1:14</a:t>
            </a:r>
            <a:endParaRPr/>
          </a:p>
        </p:txBody>
      </p:sp>
      <p:sp>
        <p:nvSpPr>
          <p:cNvPr id="757" name="Google Shape;757;p35"/>
          <p:cNvSpPr/>
          <p:nvPr/>
        </p:nvSpPr>
        <p:spPr>
          <a:xfrm>
            <a:off x="6248402" y="2813562"/>
            <a:ext cx="3414153" cy="685800"/>
          </a:xfrm>
          <a:prstGeom prst="roundRect">
            <a:avLst>
              <a:gd fmla="val 16667" name="adj"/>
            </a:avLst>
          </a:prstGeom>
          <a:solidFill>
            <a:srgbClr val="17365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Average Experience:   24 years </a:t>
            </a:r>
            <a:endParaRPr/>
          </a:p>
        </p:txBody>
      </p:sp>
      <p:graphicFrame>
        <p:nvGraphicFramePr>
          <p:cNvPr id="758" name="Google Shape;758;p35"/>
          <p:cNvGraphicFramePr/>
          <p:nvPr/>
        </p:nvGraphicFramePr>
        <p:xfrm>
          <a:off x="77190" y="1137162"/>
          <a:ext cx="6016160" cy="4038599"/>
        </p:xfrm>
        <a:graphic>
          <a:graphicData uri="http://schemas.openxmlformats.org/drawingml/2006/chart">
            <c:chart r:id="rId6"/>
          </a:graphicData>
        </a:graphic>
      </p:graphicFrame>
      <p:sp>
        <p:nvSpPr>
          <p:cNvPr id="759" name="Google Shape;759;p35"/>
          <p:cNvSpPr txBox="1"/>
          <p:nvPr/>
        </p:nvSpPr>
        <p:spPr>
          <a:xfrm>
            <a:off x="2590800" y="2209800"/>
            <a:ext cx="304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0" name="Google Shape;760;p35"/>
          <p:cNvSpPr txBox="1"/>
          <p:nvPr/>
        </p:nvSpPr>
        <p:spPr>
          <a:xfrm>
            <a:off x="1643449" y="3076826"/>
            <a:ext cx="304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1" name="Google Shape;761;p35"/>
          <p:cNvSpPr txBox="1"/>
          <p:nvPr/>
        </p:nvSpPr>
        <p:spPr>
          <a:xfrm>
            <a:off x="2057400" y="3511661"/>
            <a:ext cx="304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2" name="Google Shape;762;p35"/>
          <p:cNvSpPr txBox="1"/>
          <p:nvPr/>
        </p:nvSpPr>
        <p:spPr>
          <a:xfrm>
            <a:off x="3370690" y="366555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3" name="Google Shape;763;p35"/>
          <p:cNvSpPr txBox="1"/>
          <p:nvPr/>
        </p:nvSpPr>
        <p:spPr>
          <a:xfrm>
            <a:off x="3505200" y="2699266"/>
            <a:ext cx="304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4" name="Google Shape;764;p35"/>
          <p:cNvSpPr txBox="1"/>
          <p:nvPr/>
        </p:nvSpPr>
        <p:spPr>
          <a:xfrm>
            <a:off x="2057400" y="2713682"/>
            <a:ext cx="3048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="1" sz="1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765" name="Google Shape;765;p35"/>
          <p:cNvGraphicFramePr/>
          <p:nvPr/>
        </p:nvGraphicFramePr>
        <p:xfrm>
          <a:off x="6172197" y="3639709"/>
          <a:ext cx="3490355" cy="2743200"/>
        </p:xfrm>
        <a:graphic>
          <a:graphicData uri="http://schemas.openxmlformats.org/drawingml/2006/chart">
            <c:chart r:id="rId7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6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1" name="Google Shape;771;p36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Awards and Achievements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72" name="Google Shape;77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73" name="Google Shape;77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36"/>
          <p:cNvPicPr preferRelativeResize="0"/>
          <p:nvPr/>
        </p:nvPicPr>
        <p:blipFill rotWithShape="1">
          <a:blip r:embed="rId5">
            <a:alphaModFix/>
          </a:blip>
          <a:srcRect b="7299" l="4908" r="5219" t="5707"/>
          <a:stretch/>
        </p:blipFill>
        <p:spPr>
          <a:xfrm>
            <a:off x="3465997" y="1744561"/>
            <a:ext cx="3249217" cy="2246482"/>
          </a:xfrm>
          <a:prstGeom prst="rect">
            <a:avLst/>
          </a:prstGeom>
          <a:noFill/>
          <a:ln cap="sq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775" name="Google Shape;775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71603" y="1753077"/>
            <a:ext cx="2782009" cy="2238015"/>
          </a:xfrm>
          <a:prstGeom prst="rect">
            <a:avLst/>
          </a:prstGeom>
          <a:noFill/>
          <a:ln cap="sq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776" name="Google Shape;776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1753028"/>
            <a:ext cx="3057558" cy="2230598"/>
          </a:xfrm>
          <a:prstGeom prst="rect">
            <a:avLst/>
          </a:prstGeom>
          <a:noFill/>
          <a:ln cap="sq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777" name="Google Shape;777;p36"/>
          <p:cNvSpPr/>
          <p:nvPr/>
        </p:nvSpPr>
        <p:spPr>
          <a:xfrm>
            <a:off x="152400" y="4062304"/>
            <a:ext cx="3057558" cy="728831"/>
          </a:xfrm>
          <a:prstGeom prst="roundRect">
            <a:avLst>
              <a:gd fmla="val 39674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P.V.G.D Prasad Reddy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Excellence Award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00">
                <a:solidFill>
                  <a:srgbClr val="FBFAF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Vice-Chancellors conference at Raj Bhavan on 5th May, 2022</a:t>
            </a:r>
            <a:endParaRPr/>
          </a:p>
        </p:txBody>
      </p:sp>
      <p:sp>
        <p:nvSpPr>
          <p:cNvPr id="778" name="Google Shape;778;p36"/>
          <p:cNvSpPr/>
          <p:nvPr/>
        </p:nvSpPr>
        <p:spPr>
          <a:xfrm>
            <a:off x="3465997" y="4062304"/>
            <a:ext cx="3249217" cy="728831"/>
          </a:xfrm>
          <a:prstGeom prst="roundRect">
            <a:avLst>
              <a:gd fmla="val 32896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P. Srinivasa Rao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 Teacher Awards-2019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BFAF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of Andhra Pradesh</a:t>
            </a:r>
            <a:endParaRPr/>
          </a:p>
        </p:txBody>
      </p:sp>
      <p:sp>
        <p:nvSpPr>
          <p:cNvPr id="779" name="Google Shape;779;p36"/>
          <p:cNvSpPr/>
          <p:nvPr/>
        </p:nvSpPr>
        <p:spPr>
          <a:xfrm>
            <a:off x="6971172" y="4062286"/>
            <a:ext cx="2782009" cy="1043114"/>
          </a:xfrm>
          <a:prstGeom prst="roundRect">
            <a:avLst>
              <a:gd fmla="val 31940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S. Jhansi Rani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Mentor Award,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SOLETE,                                     Awarded on 10</a:t>
            </a:r>
            <a:r>
              <a:rPr b="1" baseline="30000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September,2022</a:t>
            </a:r>
            <a:endParaRPr/>
          </a:p>
        </p:txBody>
      </p:sp>
      <p:sp>
        <p:nvSpPr>
          <p:cNvPr id="780" name="Google Shape;780;p36"/>
          <p:cNvSpPr/>
          <p:nvPr/>
        </p:nvSpPr>
        <p:spPr>
          <a:xfrm>
            <a:off x="152400" y="4052764"/>
            <a:ext cx="3057558" cy="1128836"/>
          </a:xfrm>
          <a:prstGeom prst="roundRect">
            <a:avLst>
              <a:gd fmla="val 39674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P.V.G.D Prasad Reddy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Excellence Award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Vice-Chancellors conference at Raj Bhavan on 5th May, 2022</a:t>
            </a:r>
            <a:endParaRPr/>
          </a:p>
        </p:txBody>
      </p:sp>
      <p:sp>
        <p:nvSpPr>
          <p:cNvPr id="781" name="Google Shape;781;p36"/>
          <p:cNvSpPr/>
          <p:nvPr/>
        </p:nvSpPr>
        <p:spPr>
          <a:xfrm>
            <a:off x="3465997" y="4052764"/>
            <a:ext cx="3249217" cy="1052636"/>
          </a:xfrm>
          <a:prstGeom prst="roundRect">
            <a:avLst>
              <a:gd fmla="val 32896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P. Srinivasa Rao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State Teacher Awards-2019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Government of Andhra Pradesh                    Awarded on 5</a:t>
            </a:r>
            <a:r>
              <a:rPr b="1" baseline="30000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1" lang="en-US" sz="1200"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September,2019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7" name="Google Shape;787;p3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Awards and Achievements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8" name="Google Shape;7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789" name="Google Shape;78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7"/>
          <p:cNvPicPr preferRelativeResize="0"/>
          <p:nvPr/>
        </p:nvPicPr>
        <p:blipFill rotWithShape="1">
          <a:blip r:embed="rId5">
            <a:alphaModFix/>
          </a:blip>
          <a:srcRect b="4453" l="6998" r="8547" t="5461"/>
          <a:stretch/>
        </p:blipFill>
        <p:spPr>
          <a:xfrm>
            <a:off x="565754" y="1396761"/>
            <a:ext cx="2287501" cy="3629043"/>
          </a:xfrm>
          <a:prstGeom prst="rect">
            <a:avLst/>
          </a:prstGeom>
          <a:noFill/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791" name="Google Shape;791;p37"/>
          <p:cNvPicPr preferRelativeResize="0"/>
          <p:nvPr/>
        </p:nvPicPr>
        <p:blipFill rotWithShape="1">
          <a:blip r:embed="rId6">
            <a:alphaModFix/>
          </a:blip>
          <a:srcRect b="5504" l="7561" r="3758" t="2929"/>
          <a:stretch/>
        </p:blipFill>
        <p:spPr>
          <a:xfrm>
            <a:off x="3723813" y="1372699"/>
            <a:ext cx="2458461" cy="3629043"/>
          </a:xfrm>
          <a:prstGeom prst="rect">
            <a:avLst/>
          </a:prstGeom>
          <a:noFill/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792" name="Google Shape;792;p37"/>
          <p:cNvPicPr preferRelativeResize="0"/>
          <p:nvPr/>
        </p:nvPicPr>
        <p:blipFill rotWithShape="1">
          <a:blip r:embed="rId7">
            <a:alphaModFix/>
          </a:blip>
          <a:srcRect b="2366" l="2581" r="2702" t="2152"/>
          <a:stretch/>
        </p:blipFill>
        <p:spPr>
          <a:xfrm>
            <a:off x="7012719" y="1363653"/>
            <a:ext cx="2484562" cy="3629043"/>
          </a:xfrm>
          <a:prstGeom prst="rect">
            <a:avLst/>
          </a:prstGeom>
          <a:noFill/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793" name="Google Shape;793;p37"/>
          <p:cNvSpPr/>
          <p:nvPr/>
        </p:nvSpPr>
        <p:spPr>
          <a:xfrm>
            <a:off x="511987" y="5135594"/>
            <a:ext cx="2382131" cy="884206"/>
          </a:xfrm>
          <a:prstGeom prst="roundRect">
            <a:avLst>
              <a:gd fmla="val 16667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D. Lalitha Bhaskari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BFAF8"/>
                </a:solidFill>
                <a:latin typeface="Cambria"/>
                <a:ea typeface="Cambria"/>
                <a:cs typeface="Cambria"/>
                <a:sym typeface="Cambria"/>
              </a:rPr>
              <a:t>Top 50 Directors or </a:t>
            </a:r>
            <a:r>
              <a:rPr b="1" i="1" lang="en-US" sz="1200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Coordinators of IQAC across INDIA-2019</a:t>
            </a:r>
            <a:endParaRPr/>
          </a:p>
        </p:txBody>
      </p:sp>
      <p:sp>
        <p:nvSpPr>
          <p:cNvPr id="794" name="Google Shape;794;p37"/>
          <p:cNvSpPr/>
          <p:nvPr/>
        </p:nvSpPr>
        <p:spPr>
          <a:xfrm>
            <a:off x="3723813" y="5135594"/>
            <a:ext cx="2458461" cy="884206"/>
          </a:xfrm>
          <a:prstGeom prst="roundRect">
            <a:avLst>
              <a:gd fmla="val 16667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D. Lalitha Bhaskari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Bharateeya Naari Award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National youth council of India, Telangana-2021</a:t>
            </a:r>
            <a:endParaRPr/>
          </a:p>
        </p:txBody>
      </p:sp>
      <p:sp>
        <p:nvSpPr>
          <p:cNvPr id="795" name="Google Shape;795;p37"/>
          <p:cNvSpPr/>
          <p:nvPr/>
        </p:nvSpPr>
        <p:spPr>
          <a:xfrm>
            <a:off x="7011924" y="5135594"/>
            <a:ext cx="2484562" cy="884206"/>
          </a:xfrm>
          <a:prstGeom prst="roundRect">
            <a:avLst>
              <a:gd fmla="val 16667" name="adj"/>
            </a:avLst>
          </a:prstGeom>
          <a:solidFill>
            <a:srgbClr val="152B47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Ch. Satyananda  Reddy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Achievement Award for </a:t>
            </a:r>
            <a:r>
              <a:rPr b="1" lang="en-US" sz="1200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Excellence in Education,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GRABS Virtual Awards - 2021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8"/>
          <p:cNvSpPr txBox="1"/>
          <p:nvPr>
            <p:ph idx="12" type="sldNum"/>
          </p:nvPr>
        </p:nvSpPr>
        <p:spPr>
          <a:xfrm>
            <a:off x="7467600" y="6488237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1" name="Google Shape;801;p38"/>
          <p:cNvSpPr/>
          <p:nvPr/>
        </p:nvSpPr>
        <p:spPr>
          <a:xfrm>
            <a:off x="4900645" y="3264004"/>
            <a:ext cx="170991" cy="309570"/>
          </a:xfrm>
          <a:prstGeom prst="rect">
            <a:avLst/>
          </a:prstGeom>
          <a:noFill/>
          <a:ln>
            <a:noFill/>
          </a:ln>
        </p:spPr>
        <p:txBody>
          <a:bodyPr anchorCtr="0" anchor="t" bIns="16125" lIns="32275" spcFirstLastPara="1" rIns="32275" wrap="square" tIns="16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/>
          </a:p>
        </p:txBody>
      </p:sp>
      <p:graphicFrame>
        <p:nvGraphicFramePr>
          <p:cNvPr id="802" name="Google Shape;802;p38"/>
          <p:cNvGraphicFramePr/>
          <p:nvPr/>
        </p:nvGraphicFramePr>
        <p:xfrm>
          <a:off x="304798" y="1219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658725"/>
                <a:gridCol w="4455150"/>
                <a:gridCol w="1765300"/>
                <a:gridCol w="1202275"/>
                <a:gridCol w="1291175"/>
              </a:tblGrid>
              <a:tr h="807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S.No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E1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Faculty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E1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Publications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E1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Patents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E1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PhDs Awarded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E1EB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P. V. G. D. Prasad Reddy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13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 Shashi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01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V. Valli Kumari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Kuda Nageswara Rao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-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D. Lalitha Bhaskari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08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353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K. Venkata Rao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 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B. Prajna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S. Viziananda Row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06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-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 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351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Ch. Satayananda Reddy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Kunjam Nageshwara Rao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99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K. Raja Kumar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01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S. Jhansi Rani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35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K. Venkata Ramana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32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02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04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D59B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A. Mary Sowjanya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90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15.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G. Lavanya Devi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-</a:t>
                      </a:r>
                      <a:endParaRPr/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1925" marB="11925" marR="18025" marL="18025" anchor="ctr">
                    <a:lnL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9D9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</a:tbl>
          </a:graphicData>
        </a:graphic>
      </p:graphicFrame>
      <p:sp>
        <p:nvSpPr>
          <p:cNvPr descr="Systems Engineering on AVP - AVP" id="803" name="Google Shape;803;p38"/>
          <p:cNvSpPr/>
          <p:nvPr/>
        </p:nvSpPr>
        <p:spPr>
          <a:xfrm>
            <a:off x="2481833" y="1548387"/>
            <a:ext cx="97526" cy="129029"/>
          </a:xfrm>
          <a:prstGeom prst="rect">
            <a:avLst/>
          </a:prstGeom>
          <a:noFill/>
          <a:ln>
            <a:noFill/>
          </a:ln>
        </p:spPr>
        <p:txBody>
          <a:bodyPr anchorCtr="0" anchor="t" bIns="16125" lIns="32275" spcFirstLastPara="1" rIns="32275" wrap="square" tIns="16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lh6.googleusercontent.com/K2pU7fiRI-bDZMCfZWWPnqt4iHi_JQj1efnb-gCkmm1__vaTdDmB8rPSsvqBaSC4ueKEWWgWAi4VCyxq3CnQzIxW4utJGYV1JZ-r3FH7BT6R1D3Z2js6LNlM8UwDPvA3WDEtnVGuoZUfa416HHFYxk0kBQ=s2048" id="804" name="Google Shape;804;p38"/>
          <p:cNvSpPr/>
          <p:nvPr/>
        </p:nvSpPr>
        <p:spPr>
          <a:xfrm>
            <a:off x="2523485" y="1548387"/>
            <a:ext cx="97526" cy="129029"/>
          </a:xfrm>
          <a:prstGeom prst="rect">
            <a:avLst/>
          </a:prstGeom>
          <a:noFill/>
          <a:ln>
            <a:noFill/>
          </a:ln>
        </p:spPr>
        <p:txBody>
          <a:bodyPr anchorCtr="0" anchor="t" bIns="16125" lIns="32275" spcFirstLastPara="1" rIns="32275" wrap="square" tIns="16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5" name="Google Shape;805;p38"/>
          <p:cNvGrpSpPr/>
          <p:nvPr/>
        </p:nvGrpSpPr>
        <p:grpSpPr>
          <a:xfrm>
            <a:off x="-8620" y="-10878"/>
            <a:ext cx="9906000" cy="1052175"/>
            <a:chOff x="0" y="-11715"/>
            <a:chExt cx="9906000" cy="1052175"/>
          </a:xfrm>
        </p:grpSpPr>
        <p:sp>
          <p:nvSpPr>
            <p:cNvPr id="806" name="Google Shape;806;p38"/>
            <p:cNvSpPr/>
            <p:nvPr/>
          </p:nvSpPr>
          <p:spPr>
            <a:xfrm>
              <a:off x="0" y="0"/>
              <a:ext cx="9906000" cy="1040460"/>
            </a:xfrm>
            <a:prstGeom prst="roundRect">
              <a:avLst>
                <a:gd fmla="val 6902" name="adj"/>
              </a:avLst>
            </a:prstGeom>
            <a:solidFill>
              <a:srgbClr val="002060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  <p:txBody>
            <a:bodyPr anchorCtr="0" anchor="ctr" bIns="16200" lIns="32425" spcFirstLastPara="1" rIns="32425" wrap="square" tIns="162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Faculty Research Activity </a:t>
              </a:r>
              <a:endParaRPr/>
            </a:p>
          </p:txBody>
        </p:sp>
        <p:pic>
          <p:nvPicPr>
            <p:cNvPr id="807" name="Google Shape;807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803" y="0"/>
              <a:ext cx="864295" cy="1040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ystems Engineering on AVP - AVP" id="808" name="Google Shape;808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504710" y="-11715"/>
              <a:ext cx="1401290" cy="9799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4" name="Google Shape;814;p39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Activity</a:t>
            </a:r>
            <a:endParaRPr/>
          </a:p>
        </p:txBody>
      </p:sp>
      <p:pic>
        <p:nvPicPr>
          <p:cNvPr id="815" name="Google Shape;81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16" name="Google Shape;81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7" name="Google Shape;817;p39"/>
          <p:cNvGrpSpPr/>
          <p:nvPr/>
        </p:nvGrpSpPr>
        <p:grpSpPr>
          <a:xfrm>
            <a:off x="609600" y="5715149"/>
            <a:ext cx="8153399" cy="399810"/>
            <a:chOff x="0" y="149"/>
            <a:chExt cx="8153399" cy="399810"/>
          </a:xfrm>
        </p:grpSpPr>
        <p:sp>
          <p:nvSpPr>
            <p:cNvPr id="818" name="Google Shape;818;p39"/>
            <p:cNvSpPr/>
            <p:nvPr/>
          </p:nvSpPr>
          <p:spPr>
            <a:xfrm>
              <a:off x="0" y="149"/>
              <a:ext cx="8153399" cy="39981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00E25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9"/>
            <p:cNvSpPr txBox="1"/>
            <p:nvPr/>
          </p:nvSpPr>
          <p:spPr>
            <a:xfrm>
              <a:off x="19517" y="19666"/>
              <a:ext cx="8114365" cy="360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1A00B8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1447 publications, 1611 citations, with a SCOPUS h-index of 17.</a:t>
              </a:r>
              <a:endParaRPr sz="18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820" name="Google Shape;820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40" y="1135605"/>
            <a:ext cx="9673760" cy="442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0"/>
          <p:cNvSpPr txBox="1"/>
          <p:nvPr>
            <p:ph idx="12" type="sldNum"/>
          </p:nvPr>
        </p:nvSpPr>
        <p:spPr>
          <a:xfrm>
            <a:off x="8542643" y="6172200"/>
            <a:ext cx="1210957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BFBFBF"/>
                </a:solidFill>
              </a:rPr>
              <a:t>‹#›</a:t>
            </a:fld>
            <a:endParaRPr sz="1200">
              <a:solidFill>
                <a:srgbClr val="BFBFBF"/>
              </a:solidFill>
            </a:endParaRPr>
          </a:p>
        </p:txBody>
      </p:sp>
      <p:graphicFrame>
        <p:nvGraphicFramePr>
          <p:cNvPr id="826" name="Google Shape;826;p40"/>
          <p:cNvGraphicFramePr/>
          <p:nvPr/>
        </p:nvGraphicFramePr>
        <p:xfrm>
          <a:off x="228600" y="114299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820400"/>
                <a:gridCol w="1729150"/>
                <a:gridCol w="1459875"/>
                <a:gridCol w="1506150"/>
                <a:gridCol w="1336475"/>
                <a:gridCol w="1336475"/>
                <a:gridCol w="1336475"/>
              </a:tblGrid>
              <a:tr h="1465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S.no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Scheme/Project/ Endowments/ Chairs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Principal Investigator/ Co Investigator (if applicable)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Funding agency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of Award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Funds provided (INR in lakhs)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Duration of the project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</a:tr>
              <a:tr h="869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security Education and Awareness (ISEA) Project Phase -II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 Shashi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ISEA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26.00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2017-22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B2E6"/>
                    </a:solidFill>
                  </a:tcPr>
                </a:tc>
              </a:tr>
              <a:tr h="869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 Centric Clinical Trails of Indian Cochlear Implant System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   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P. Seetharamayya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DRDO INDIA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7.80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</a:tr>
              <a:tr h="657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Society for Biomedical Technology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 P.Seetharamayya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ISRO, BANGALORE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39.00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2019-24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6CE"/>
                    </a:solidFill>
                  </a:tcPr>
                </a:tc>
              </a:tr>
              <a:tr h="657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Cyber Security and incident Analysis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V. ValliKumari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AICTE, New Delhi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0.93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4CFFB"/>
                    </a:solidFill>
                  </a:tcPr>
                </a:tc>
              </a:tr>
              <a:tr h="6608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Fostering Start-up, Innovation and Enterpreneurship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Sri. Ravi Eswarapu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AICTE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0.93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1BBCB"/>
                    </a:solidFill>
                  </a:tcPr>
                </a:tc>
              </a:tr>
            </a:tbl>
          </a:graphicData>
        </a:graphic>
      </p:graphicFrame>
      <p:sp>
        <p:nvSpPr>
          <p:cNvPr id="827" name="Google Shape;827;p40"/>
          <p:cNvSpPr/>
          <p:nvPr/>
        </p:nvSpPr>
        <p:spPr>
          <a:xfrm>
            <a:off x="2696707" y="2701553"/>
            <a:ext cx="65384" cy="124977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25" spcFirstLastPara="1" rIns="32325" wrap="square" tIns="161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0"/>
          <p:cNvSpPr/>
          <p:nvPr/>
        </p:nvSpPr>
        <p:spPr>
          <a:xfrm>
            <a:off x="0" y="-11715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Financial Support from Funding Agencies</a:t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9" name="Google Shape;8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30" name="Google Shape;83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4461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Quality Policy</a:t>
            </a:r>
            <a:endParaRPr b="1"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8725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31" name="Google Shape;3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8729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32" name="Google Shape;33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34" name="Google Shape;334;p5"/>
          <p:cNvGrpSpPr/>
          <p:nvPr/>
        </p:nvGrpSpPr>
        <p:grpSpPr>
          <a:xfrm>
            <a:off x="152400" y="1143000"/>
            <a:ext cx="9601200" cy="5410200"/>
            <a:chOff x="304792" y="1295401"/>
            <a:chExt cx="9296399" cy="5060958"/>
          </a:xfrm>
        </p:grpSpPr>
        <p:sp>
          <p:nvSpPr>
            <p:cNvPr id="335" name="Google Shape;335;p5"/>
            <p:cNvSpPr/>
            <p:nvPr/>
          </p:nvSpPr>
          <p:spPr>
            <a:xfrm>
              <a:off x="304792" y="1295401"/>
              <a:ext cx="9296399" cy="5060958"/>
            </a:xfrm>
            <a:prstGeom prst="roundRect">
              <a:avLst>
                <a:gd fmla="val 6964" name="adj"/>
              </a:avLst>
            </a:prstGeom>
            <a:solidFill>
              <a:srgbClr val="366092"/>
            </a:solidFill>
            <a:ln cap="flat" cmpd="sng" w="15875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425" lIns="30875" spcFirstLastPara="1" rIns="30875" wrap="square" tIns="15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 txBox="1"/>
            <p:nvPr/>
          </p:nvSpPr>
          <p:spPr>
            <a:xfrm>
              <a:off x="468749" y="1541685"/>
              <a:ext cx="9001275" cy="4214865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anchorCtr="0" anchor="t" bIns="0" lIns="0" spcFirstLastPara="1" rIns="0" wrap="square" tIns="12050">
              <a:spAutoFit/>
            </a:bodyPr>
            <a:lstStyle/>
            <a:p>
              <a:pPr indent="0" lvl="0" marL="12643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Excellence in teaching, research and consultancy by:</a:t>
              </a:r>
              <a:endParaRPr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l">
                <a:spcBef>
                  <a:spcPts val="25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5818" lvl="0" marL="297827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Char char="•"/>
              </a:pPr>
              <a:r>
                <a:rPr b="1" lang="en-US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Imparting globally focused education</a:t>
              </a:r>
              <a:endParaRPr b="1" sz="2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2009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5818" lvl="0" marL="297827" marR="0" rtl="0" algn="l">
                <a:spcBef>
                  <a:spcPts val="144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Char char="•"/>
              </a:pPr>
              <a:r>
                <a:rPr b="1" lang="en-US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Creating world-class professionals</a:t>
              </a:r>
              <a:endParaRPr b="1" sz="2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60418" lvl="0" marL="297827" marR="0" rtl="0" algn="l">
                <a:spcBef>
                  <a:spcPts val="1440"/>
                </a:spcBef>
                <a:spcAft>
                  <a:spcPts val="0"/>
                </a:spcAft>
                <a:buClr>
                  <a:schemeClr val="dk1"/>
                </a:buClr>
                <a:buSzPts val="400"/>
                <a:buFont typeface="Arial"/>
                <a:buNone/>
              </a:pPr>
              <a:r>
                <a:t/>
              </a:r>
              <a:endParaRPr sz="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5818" lvl="0" marL="297827" marR="0" rtl="0" algn="l">
                <a:spcBef>
                  <a:spcPts val="144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Char char="•"/>
              </a:pPr>
              <a:r>
                <a:rPr b="1" lang="en-US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Establishing synergic relationships with Industry and Society</a:t>
              </a:r>
              <a:endParaRPr b="1" sz="2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12009" marR="0" rtl="0" algn="l">
                <a:spcBef>
                  <a:spcPts val="144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5818" lvl="0" marL="297827" marR="0" rtl="0" algn="l">
                <a:spcBef>
                  <a:spcPts val="144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Char char="•"/>
              </a:pPr>
              <a:r>
                <a:rPr b="1" lang="en-US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Developing state of the art infrastructure and well-endowed faculty</a:t>
              </a: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5818" lvl="0" marL="297827" marR="0" rtl="0" algn="l">
                <a:spcBef>
                  <a:spcPts val="144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al"/>
                <a:buChar char="•"/>
              </a:pPr>
              <a:r>
                <a:rPr b="1" lang="en-US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Imparting knowledge through teamwork and incessant efforts.</a:t>
              </a:r>
              <a:endParaRPr sz="2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1"/>
          <p:cNvSpPr txBox="1"/>
          <p:nvPr>
            <p:ph idx="12" type="sldNum"/>
          </p:nvPr>
        </p:nvSpPr>
        <p:spPr>
          <a:xfrm>
            <a:off x="9296400" y="6324600"/>
            <a:ext cx="44782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BFBFBF"/>
                </a:solidFill>
              </a:rPr>
              <a:t>‹#›</a:t>
            </a:fld>
            <a:endParaRPr sz="1200">
              <a:solidFill>
                <a:srgbClr val="BFBFBF"/>
              </a:solidFill>
            </a:endParaRPr>
          </a:p>
        </p:txBody>
      </p:sp>
      <p:graphicFrame>
        <p:nvGraphicFramePr>
          <p:cNvPr id="836" name="Google Shape;836;p41"/>
          <p:cNvGraphicFramePr/>
          <p:nvPr/>
        </p:nvGraphicFramePr>
        <p:xfrm>
          <a:off x="152400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826950"/>
                <a:gridCol w="1742975"/>
                <a:gridCol w="1471550"/>
                <a:gridCol w="1518200"/>
                <a:gridCol w="1347175"/>
                <a:gridCol w="1347175"/>
                <a:gridCol w="1347175"/>
              </a:tblGrid>
              <a:tr h="838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S.no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Scheme/Project/ Endowments/ Chairs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Principal Investigator/ Co Investigator (if applicable)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Funding agency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of Award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Funds provided (INR in lakhs) 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Duration of the project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197CE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Deep learning Approach to Abstract Summarization of Text Documents using Python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 Shashi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EXAWIZARDS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2017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6.00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2017-18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3E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Transfer learning for Natural Language Processing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 Shashi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EXAWIZARDS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2.20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3BCC5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 Coronary Artery Detection applying Deep Learning Techniques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D. Laltha Bhaskari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EXAWIZARDS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5.00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Improving Semantics segmantation model Accuracy using  MSCOCO and                   pascalVOC  dataseta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D. Laltha Bhaskari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EXAWIZARDS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2.50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</a:tr>
              <a:tr h="100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Young Faculty Research Fellowship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G. Lavanya Devi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Digital India Corporation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7.40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2018-23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</a:tr>
              <a:tr h="100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Young Faculty Research Fellowship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A. Mary Sowjanya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Digital India Corporation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7.40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2018-23</a:t>
                      </a:r>
                      <a:endParaRPr/>
                    </a:p>
                  </a:txBody>
                  <a:tcPr marT="9150" marB="9150" marR="4325" marL="4325" anchor="ctr" anchorCtr="1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BD9DE"/>
                    </a:solidFill>
                  </a:tcPr>
                </a:tc>
              </a:tr>
            </a:tbl>
          </a:graphicData>
        </a:graphic>
      </p:graphicFrame>
      <p:sp>
        <p:nvSpPr>
          <p:cNvPr id="837" name="Google Shape;837;p41"/>
          <p:cNvSpPr/>
          <p:nvPr/>
        </p:nvSpPr>
        <p:spPr>
          <a:xfrm>
            <a:off x="2696707" y="2701553"/>
            <a:ext cx="65384" cy="124977"/>
          </a:xfrm>
          <a:prstGeom prst="rect">
            <a:avLst/>
          </a:prstGeom>
          <a:noFill/>
          <a:ln>
            <a:noFill/>
          </a:ln>
        </p:spPr>
        <p:txBody>
          <a:bodyPr anchorCtr="0" anchor="ctr" bIns="16150" lIns="32325" spcFirstLastPara="1" rIns="32325" wrap="square" tIns="161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41"/>
          <p:cNvSpPr/>
          <p:nvPr/>
        </p:nvSpPr>
        <p:spPr>
          <a:xfrm>
            <a:off x="0" y="-11715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Financial Support from Funding Agencies</a:t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9" name="Google Shape;83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40" name="Google Shape;84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2"/>
          <p:cNvSpPr txBox="1"/>
          <p:nvPr>
            <p:ph idx="12" type="sldNum"/>
          </p:nvPr>
        </p:nvSpPr>
        <p:spPr>
          <a:xfrm>
            <a:off x="9196736" y="6475944"/>
            <a:ext cx="5822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846" name="Google Shape;846;p42"/>
          <p:cNvGraphicFramePr/>
          <p:nvPr/>
        </p:nvGraphicFramePr>
        <p:xfrm>
          <a:off x="71184" y="11430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2134025"/>
                <a:gridCol w="5710175"/>
                <a:gridCol w="871650"/>
                <a:gridCol w="1042775"/>
              </a:tblGrid>
              <a:tr h="928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Faculty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conference/ workshop attended for which financial support provided</a:t>
                      </a:r>
                      <a:endParaRPr/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A.Y.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Amount  (Rs.)</a:t>
                      </a:r>
                      <a:endParaRPr/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1859B"/>
                    </a:solidFill>
                  </a:tcPr>
                </a:tc>
              </a:tr>
              <a:tr h="63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D. Lalitha Bhaskari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Faculty Development Program (FDP) on "Data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Science &amp; its Applications in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STEM"</a:t>
                      </a:r>
                      <a:endParaRPr/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928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K. Raja Kumar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Architecture subject as a part of twining activity of TEQIP III held at G.B Pant Institute of Engineering and Technology, Pauri Garhwal, Uttarakhand.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26,216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63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Kuda Nageswara Rao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Five day residential training programme on "Knowledge Management" Conducted by Jaipur Productivity Centre held at Mussoorie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53,100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339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D. Lalitha Bhaskari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SPARL by UGC at Bangalore 20-09-2019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18,060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33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Kunjam Nageswara Rao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SLA Orientation workshop at AICTE , New Delhi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16,009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63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P. Srinivasa Rao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 Day Workshop on Examination Reforms organized by AICTE at JNTU Hyderabad on</a:t>
                      </a: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11-01-2019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16,206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33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V. Valli Kumari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Information Security Internal Audit Ghaziabad (Near Delhi)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53,032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63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Prof. M. S. Prasad Babu</a:t>
                      </a:r>
                      <a:endParaRPr b="1" i="0" sz="12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Attended "Good governance summit at AICTE, Auditorium, New Delhi on 23rd January 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Times New Roman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33,704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  <p:grpSp>
        <p:nvGrpSpPr>
          <p:cNvPr id="847" name="Google Shape;847;p42"/>
          <p:cNvGrpSpPr/>
          <p:nvPr/>
        </p:nvGrpSpPr>
        <p:grpSpPr>
          <a:xfrm>
            <a:off x="-8620" y="-10878"/>
            <a:ext cx="9906000" cy="1052175"/>
            <a:chOff x="0" y="-11715"/>
            <a:chExt cx="9906000" cy="1052175"/>
          </a:xfrm>
        </p:grpSpPr>
        <p:sp>
          <p:nvSpPr>
            <p:cNvPr id="848" name="Google Shape;848;p42"/>
            <p:cNvSpPr/>
            <p:nvPr/>
          </p:nvSpPr>
          <p:spPr>
            <a:xfrm>
              <a:off x="0" y="0"/>
              <a:ext cx="9906000" cy="1040460"/>
            </a:xfrm>
            <a:prstGeom prst="roundRect">
              <a:avLst>
                <a:gd fmla="val 6902" name="adj"/>
              </a:avLst>
            </a:prstGeom>
            <a:solidFill>
              <a:srgbClr val="002060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90500" algn="ctr" dir="2700000" dist="228600">
                <a:srgbClr val="000000">
                  <a:alpha val="29803"/>
                </a:srgbClr>
              </a:outerShdw>
            </a:effectLst>
          </p:spPr>
          <p:txBody>
            <a:bodyPr anchorCtr="0" anchor="ctr" bIns="16200" lIns="32425" spcFirstLastPara="1" rIns="32425" wrap="square" tIns="162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4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Financial Support for FDP</a:t>
              </a:r>
              <a:endParaRPr/>
            </a:p>
          </p:txBody>
        </p:sp>
        <p:pic>
          <p:nvPicPr>
            <p:cNvPr id="849" name="Google Shape;849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803" y="0"/>
              <a:ext cx="864295" cy="1040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ystems Engineering on AVP - AVP" id="850" name="Google Shape;850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504710" y="-11715"/>
              <a:ext cx="1401290" cy="9799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43"/>
          <p:cNvSpPr/>
          <p:nvPr/>
        </p:nvSpPr>
        <p:spPr>
          <a:xfrm>
            <a:off x="152400" y="1143000"/>
            <a:ext cx="9601200" cy="5562600"/>
          </a:xfrm>
          <a:prstGeom prst="roundRect">
            <a:avLst>
              <a:gd fmla="val 12101" name="adj"/>
            </a:avLst>
          </a:prstGeom>
          <a:solidFill>
            <a:srgbClr val="FBD4B4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8" name="Google Shape;858;p4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Memorandum of Understandings</a:t>
            </a:r>
            <a:endParaRPr/>
          </a:p>
        </p:txBody>
      </p:sp>
      <p:pic>
        <p:nvPicPr>
          <p:cNvPr id="859" name="Google Shape;85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60" name="Google Shape;86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43"/>
          <p:cNvSpPr/>
          <p:nvPr/>
        </p:nvSpPr>
        <p:spPr>
          <a:xfrm>
            <a:off x="511974" y="1371601"/>
            <a:ext cx="9013025" cy="4985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-269875" lvl="0" marL="269875" marR="0" rtl="0" algn="just">
              <a:spcBef>
                <a:spcPts val="0"/>
              </a:spcBef>
              <a:spcAft>
                <a:spcPts val="0"/>
              </a:spcAft>
              <a:buClr>
                <a:srgbClr val="1A00B8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 partnership programme with world class institutes like The University of Western Australia and BTH, Sweden </a:t>
            </a:r>
            <a:endParaRPr/>
          </a:p>
          <a:p>
            <a:pPr indent="-263525" lvl="1" marL="982663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students have pursued their B.Tech (3+1) Programme at AU and BTH during the academic years 2017-22.</a:t>
            </a:r>
            <a:endParaRPr b="0" i="0" sz="1700" u="none" cap="none" strike="noStrike">
              <a:solidFill>
                <a:srgbClr val="1A00B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00B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 lvl="2" marL="271463" marR="0" rtl="0" algn="just">
              <a:spcBef>
                <a:spcPts val="0"/>
              </a:spcBef>
              <a:spcAft>
                <a:spcPts val="0"/>
              </a:spcAft>
              <a:buClr>
                <a:srgbClr val="1A00B8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Four Chair Professors have been instituted by the industries under university industry partnership: </a:t>
            </a:r>
            <a:endParaRPr/>
          </a:p>
          <a:p>
            <a:pPr indent="-263525" lvl="2" marL="982663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IOCL, India.   	  Symbosis, India</a:t>
            </a:r>
            <a:endParaRPr/>
          </a:p>
          <a:p>
            <a:pPr indent="-263525" lvl="2" marL="982663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Unyte Inc., USA	  SPECTRAFORCE, USA </a:t>
            </a:r>
            <a:endParaRPr/>
          </a:p>
          <a:p>
            <a:pPr indent="0" lvl="2" marL="719138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 lvl="2" marL="271463" marR="0" rtl="0" algn="just">
              <a:spcBef>
                <a:spcPts val="0"/>
              </a:spcBef>
              <a:spcAft>
                <a:spcPts val="0"/>
              </a:spcAft>
              <a:buClr>
                <a:srgbClr val="1A00B8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Consultancy partnership with EXAWIZARDS, Tokyo, Japan, in the area of AI&amp;ML involving our faculty and research scholars</a:t>
            </a:r>
            <a:endParaRPr/>
          </a:p>
          <a:p>
            <a:pPr indent="-263525" lvl="4" marL="982663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consultancy projects have been successfully completed</a:t>
            </a:r>
            <a:r>
              <a:rPr b="0" i="0" lang="en-US" sz="1700" u="none" cap="none" strike="noStrike">
                <a:solidFill>
                  <a:srgbClr val="5990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3556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17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 partnership programme with DIGIFAC Pvt. Ltd. Visakhapatnam to provide training programmes, internships and placements to the department students, Dec-2022.</a:t>
            </a:r>
            <a:endParaRPr/>
          </a:p>
          <a:p>
            <a:pPr indent="-177800" lvl="0" marL="896938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125 candidates were trained in LOWCODE and 1 candidate placed so far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313" lvl="0" marL="341313" marR="0" rtl="0" algn="just">
              <a:spcBef>
                <a:spcPts val="0"/>
              </a:spcBef>
              <a:spcAft>
                <a:spcPts val="0"/>
              </a:spcAft>
              <a:buClr>
                <a:srgbClr val="1A00B8"/>
              </a:buClr>
              <a:buSzPts val="1700"/>
              <a:buFont typeface="Arial"/>
              <a:buChar char="•"/>
            </a:pPr>
            <a:r>
              <a:rPr lang="en-US" sz="17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Academic partnership program with Tech Mahindra, Pvt. Ltd., Visakhapatnam </a:t>
            </a:r>
            <a:endParaRPr/>
          </a:p>
          <a:p>
            <a:pPr indent="-269151" lvl="2" marL="894527" marR="0" rtl="0" algn="just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has provided internship cum projects for 150 students during Academic years 2017-2022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4"/>
          <p:cNvSpPr txBox="1"/>
          <p:nvPr>
            <p:ph idx="12" type="sldNum"/>
          </p:nvPr>
        </p:nvSpPr>
        <p:spPr>
          <a:xfrm>
            <a:off x="7319322" y="638949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7" name="Google Shape;867;p44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Illustrious Alumni</a:t>
            </a:r>
            <a:endParaRPr/>
          </a:p>
        </p:txBody>
      </p:sp>
      <p:pic>
        <p:nvPicPr>
          <p:cNvPr id="868" name="Google Shape;86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69" name="Google Shape;86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0" name="Google Shape;870;p44"/>
          <p:cNvGraphicFramePr/>
          <p:nvPr/>
        </p:nvGraphicFramePr>
        <p:xfrm>
          <a:off x="1371600" y="335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{223D57BE-D5A2-4464-9E8B-DF9477733F02}</a:tableStyleId>
              </a:tblPr>
              <a:tblGrid>
                <a:gridCol w="3200400"/>
                <a:gridCol w="3903025"/>
              </a:tblGrid>
              <a:tr h="4572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K. Chandra 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CEO, SPM Strategies, CA.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Hari Krishna Burle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Vice President (BLR), WIPRO Technologies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P. Shyam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Director, Evoce.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R.V.V.S.N.  Murthy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Director, Intuitive Surgical.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M.S.V. Raghava Prasad       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Director, Oracle India ltd, Bangalore.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K. Giri 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Director of Engineering, Cipher Cloud, India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-285750" lvl="1" marL="7429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50"/>
                        <a:buFont typeface="Arial"/>
                        <a:buChar char="•"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Sri D. Udaya Kumar </a:t>
                      </a:r>
                      <a:endParaRPr b="0" i="0" sz="15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Executive Director, AT&amp;T</a:t>
                      </a:r>
                      <a:endParaRPr b="0" i="0" sz="15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71" name="Google Shape;87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1764" y="1252962"/>
            <a:ext cx="1374882" cy="1217158"/>
          </a:xfrm>
          <a:prstGeom prst="ellipse">
            <a:avLst/>
          </a:prstGeom>
          <a:noFill/>
          <a:ln cap="rnd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72" name="Google Shape;87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" y="1293357"/>
            <a:ext cx="1450515" cy="1181353"/>
          </a:xfrm>
          <a:prstGeom prst="ellipse">
            <a:avLst/>
          </a:prstGeom>
          <a:noFill/>
          <a:ln cap="rnd" cmpd="sng" w="19050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73" name="Google Shape;87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53400" y="1219200"/>
            <a:ext cx="1335774" cy="1284683"/>
          </a:xfrm>
          <a:prstGeom prst="ellipse">
            <a:avLst/>
          </a:prstGeom>
          <a:noFill/>
          <a:ln cap="rnd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74" name="Google Shape;874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99504" y="1219200"/>
            <a:ext cx="1401471" cy="1284683"/>
          </a:xfrm>
          <a:prstGeom prst="ellipse">
            <a:avLst/>
          </a:prstGeom>
          <a:noFill/>
          <a:ln cap="rnd" cmpd="sng" w="19050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875" name="Google Shape;875;p44"/>
          <p:cNvSpPr/>
          <p:nvPr/>
        </p:nvSpPr>
        <p:spPr>
          <a:xfrm>
            <a:off x="167497" y="2503883"/>
            <a:ext cx="2334720" cy="694474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 Prasad Lokam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CEO/President,       Miracle Software System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6" name="Google Shape;876;p44"/>
          <p:cNvSpPr/>
          <p:nvPr/>
        </p:nvSpPr>
        <p:spPr>
          <a:xfrm>
            <a:off x="2590800" y="2503883"/>
            <a:ext cx="2514600" cy="694474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 Srinivas Kishan Anapu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CEO,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Yxiom Technologies Pvt. Ltd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7" name="Google Shape;877;p44"/>
          <p:cNvSpPr/>
          <p:nvPr/>
        </p:nvSpPr>
        <p:spPr>
          <a:xfrm>
            <a:off x="5132880" y="2503883"/>
            <a:ext cx="2334720" cy="694474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 T. Divakar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CEO/President, Chairman Innominds software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8" name="Google Shape;878;p44"/>
          <p:cNvSpPr/>
          <p:nvPr/>
        </p:nvSpPr>
        <p:spPr>
          <a:xfrm>
            <a:off x="7543800" y="2512557"/>
            <a:ext cx="2332512" cy="685800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 Anil Kothuri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President, Edeweiss Financial Services Ltd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45"/>
          <p:cNvSpPr txBox="1"/>
          <p:nvPr>
            <p:ph idx="12" type="sldNum"/>
          </p:nvPr>
        </p:nvSpPr>
        <p:spPr>
          <a:xfrm>
            <a:off x="7319322" y="638949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4" name="Google Shape;884;p45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Illustrious Alumni</a:t>
            </a:r>
            <a:endParaRPr/>
          </a:p>
        </p:txBody>
      </p:sp>
      <p:pic>
        <p:nvPicPr>
          <p:cNvPr id="885" name="Google Shape;88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886" name="Google Shape;88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45"/>
          <p:cNvSpPr/>
          <p:nvPr/>
        </p:nvSpPr>
        <p:spPr>
          <a:xfrm>
            <a:off x="228600" y="1219202"/>
            <a:ext cx="9448800" cy="5410198"/>
          </a:xfrm>
          <a:prstGeom prst="roundRect">
            <a:avLst>
              <a:gd fmla="val 16667" name="adj"/>
            </a:avLst>
          </a:prstGeom>
          <a:solidFill>
            <a:srgbClr val="E5B8B7"/>
          </a:solidFill>
          <a:ln cap="flat" cmpd="sng" w="38100">
            <a:solidFill>
              <a:srgbClr val="E5B8B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88" name="Google Shape;888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1447801"/>
            <a:ext cx="1238250" cy="1238250"/>
          </a:xfrm>
          <a:prstGeom prst="ellipse">
            <a:avLst/>
          </a:prstGeom>
          <a:noFill/>
          <a:ln cap="rnd" cmpd="sng" w="19050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89" name="Google Shape;889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5887" y="1447800"/>
            <a:ext cx="1266825" cy="1238250"/>
          </a:xfrm>
          <a:prstGeom prst="ellipse">
            <a:avLst/>
          </a:prstGeom>
          <a:noFill/>
          <a:ln cap="rnd" cmpd="sng" w="2857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90" name="Google Shape;890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24751" y="1447799"/>
            <a:ext cx="1238249" cy="1238249"/>
          </a:xfrm>
          <a:prstGeom prst="ellipse">
            <a:avLst/>
          </a:prstGeom>
          <a:noFill/>
          <a:ln cap="rnd" cmpd="sng" w="2857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891" name="Google Shape;891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95601" y="1447801"/>
            <a:ext cx="1371600" cy="1238248"/>
          </a:xfrm>
          <a:prstGeom prst="ellipse">
            <a:avLst/>
          </a:prstGeom>
          <a:noFill/>
          <a:ln cap="rnd" cmpd="sng" w="2857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892" name="Google Shape;892;p45"/>
          <p:cNvSpPr/>
          <p:nvPr/>
        </p:nvSpPr>
        <p:spPr>
          <a:xfrm>
            <a:off x="304800" y="2686047"/>
            <a:ext cx="2153085" cy="1238253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Smt. D. Manogna Principal Data Modeller, PMP,  SAFe, POPM,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Australia</a:t>
            </a:r>
            <a:endParaRPr/>
          </a:p>
        </p:txBody>
      </p:sp>
      <p:sp>
        <p:nvSpPr>
          <p:cNvPr id="893" name="Google Shape;893;p45"/>
          <p:cNvSpPr/>
          <p:nvPr/>
        </p:nvSpPr>
        <p:spPr>
          <a:xfrm>
            <a:off x="2527852" y="2676521"/>
            <a:ext cx="2209799" cy="1247780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G.Anitha,      Assistant Professor, University of Massachusetts Lowell, USA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4" name="Google Shape;894;p45"/>
          <p:cNvSpPr/>
          <p:nvPr/>
        </p:nvSpPr>
        <p:spPr>
          <a:xfrm>
            <a:off x="4813852" y="2686047"/>
            <a:ext cx="2196548" cy="1238254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M.Lakshmi narayana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Lead in Siri, AI/ML Org, Apple,USA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5" name="Google Shape;895;p45"/>
          <p:cNvSpPr/>
          <p:nvPr/>
        </p:nvSpPr>
        <p:spPr>
          <a:xfrm>
            <a:off x="7058024" y="2705097"/>
            <a:ext cx="2238376" cy="1219203"/>
          </a:xfrm>
          <a:prstGeom prst="roundRect">
            <a:avLst>
              <a:gd fmla="val 16667" name="adj"/>
            </a:avLst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G.Taraka Ram, Postdoctoral Researcher in Computer Science Department,  Carnegie Mellon University, USA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896" name="Google Shape;896;p45"/>
          <p:cNvGraphicFramePr/>
          <p:nvPr/>
        </p:nvGraphicFramePr>
        <p:xfrm>
          <a:off x="514350" y="434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{A9563BFA-B978-46FA-A0B7-030193D2AEDF}</a:tableStyleId>
              </a:tblPr>
              <a:tblGrid>
                <a:gridCol w="3448050"/>
                <a:gridCol w="5429250"/>
              </a:tblGrid>
              <a:tr h="561975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Praveen Yedlapalli</a:t>
                      </a:r>
                      <a:endParaRPr b="0" i="0" sz="18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525" marB="0" marR="9525" marL="2571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Technical Leader in Nutanix R&amp;D, USA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Char char="•"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 D.Janardhan Rao</a:t>
                      </a:r>
                      <a:endParaRPr/>
                    </a:p>
                  </a:txBody>
                  <a:tcPr marT="9525" marB="0" marR="9525" marL="2571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Huie-Rogers Endowed Chair,Associate Professor of Computer Science at Washington,State University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46"/>
          <p:cNvSpPr txBox="1"/>
          <p:nvPr>
            <p:ph idx="12" type="sldNum"/>
          </p:nvPr>
        </p:nvSpPr>
        <p:spPr>
          <a:xfrm>
            <a:off x="7175500" y="6368676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2" name="Google Shape;902;p46"/>
          <p:cNvSpPr/>
          <p:nvPr/>
        </p:nvSpPr>
        <p:spPr>
          <a:xfrm>
            <a:off x="29688" y="0"/>
            <a:ext cx="9846624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Illustrious Alumni</a:t>
            </a:r>
            <a:endParaRPr/>
          </a:p>
        </p:txBody>
      </p:sp>
      <p:pic>
        <p:nvPicPr>
          <p:cNvPr id="903" name="Google Shape;90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04" name="Google Shape;90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46"/>
          <p:cNvSpPr/>
          <p:nvPr/>
        </p:nvSpPr>
        <p:spPr>
          <a:xfrm>
            <a:off x="190500" y="1219200"/>
            <a:ext cx="9525000" cy="5562600"/>
          </a:xfrm>
          <a:prstGeom prst="roundRect">
            <a:avLst>
              <a:gd fmla="val 16667" name="adj"/>
            </a:avLst>
          </a:prstGeom>
          <a:solidFill>
            <a:srgbClr val="B2A0C7"/>
          </a:solidFill>
          <a:ln cap="flat" cmpd="sng" w="25400">
            <a:solidFill>
              <a:srgbClr val="B2A0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6" name="Google Shape;90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6800" y="1383915"/>
            <a:ext cx="1575592" cy="1506015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07" name="Google Shape;907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9700" y="1383914"/>
            <a:ext cx="1668701" cy="1506015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08" name="Google Shape;908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86600" y="1383915"/>
            <a:ext cx="1584185" cy="1506015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09" name="Google Shape;909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39700" y="4127114"/>
            <a:ext cx="1668701" cy="1506015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10" name="Google Shape;910;p46"/>
          <p:cNvPicPr preferRelativeResize="0"/>
          <p:nvPr/>
        </p:nvPicPr>
        <p:blipFill rotWithShape="1">
          <a:blip r:embed="rId9">
            <a:alphaModFix/>
          </a:blip>
          <a:srcRect b="0" l="5388" r="9302" t="0"/>
          <a:stretch/>
        </p:blipFill>
        <p:spPr>
          <a:xfrm>
            <a:off x="1066800" y="4127115"/>
            <a:ext cx="1575592" cy="1506015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911" name="Google Shape;911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86600" y="4127116"/>
            <a:ext cx="1584185" cy="1506014"/>
          </a:xfrm>
          <a:prstGeom prst="ellipse">
            <a:avLst/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912" name="Google Shape;912;p46"/>
          <p:cNvSpPr/>
          <p:nvPr/>
        </p:nvSpPr>
        <p:spPr>
          <a:xfrm>
            <a:off x="597296" y="2889930"/>
            <a:ext cx="2755504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PVGD Prasad Reddy,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Vice-Chancellor,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Andhra University</a:t>
            </a:r>
            <a:endParaRPr/>
          </a:p>
        </p:txBody>
      </p:sp>
      <p:sp>
        <p:nvSpPr>
          <p:cNvPr id="913" name="Google Shape;913;p46"/>
          <p:cNvSpPr/>
          <p:nvPr/>
        </p:nvSpPr>
        <p:spPr>
          <a:xfrm>
            <a:off x="508375" y="5633698"/>
            <a:ext cx="2755504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A. Appa Rao (Late), Former Vice-Chancellor, JNTUK</a:t>
            </a:r>
            <a:endParaRPr/>
          </a:p>
        </p:txBody>
      </p:sp>
      <p:sp>
        <p:nvSpPr>
          <p:cNvPr id="914" name="Google Shape;914;p46"/>
          <p:cNvSpPr/>
          <p:nvPr/>
        </p:nvSpPr>
        <p:spPr>
          <a:xfrm>
            <a:off x="3575248" y="5633130"/>
            <a:ext cx="2755504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Beela Satyanaryana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Former Vice-Chancellor, AU</a:t>
            </a:r>
            <a:endParaRPr/>
          </a:p>
        </p:txBody>
      </p:sp>
      <p:sp>
        <p:nvSpPr>
          <p:cNvPr id="915" name="Google Shape;915;p46"/>
          <p:cNvSpPr/>
          <p:nvPr/>
        </p:nvSpPr>
        <p:spPr>
          <a:xfrm>
            <a:off x="3575248" y="2889929"/>
            <a:ext cx="2755504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Abraham Varughese, Director, NSTL</a:t>
            </a:r>
            <a:endParaRPr/>
          </a:p>
        </p:txBody>
      </p:sp>
      <p:sp>
        <p:nvSpPr>
          <p:cNvPr id="916" name="Google Shape;916;p46"/>
          <p:cNvSpPr/>
          <p:nvPr/>
        </p:nvSpPr>
        <p:spPr>
          <a:xfrm>
            <a:off x="6496363" y="2894474"/>
            <a:ext cx="2755504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G.P.S. Varma           Vice-Chancellor, KLU</a:t>
            </a:r>
            <a:endParaRPr/>
          </a:p>
        </p:txBody>
      </p:sp>
      <p:sp>
        <p:nvSpPr>
          <p:cNvPr id="917" name="Google Shape;917;p46"/>
          <p:cNvSpPr/>
          <p:nvPr/>
        </p:nvSpPr>
        <p:spPr>
          <a:xfrm>
            <a:off x="6500940" y="5634266"/>
            <a:ext cx="2871660" cy="779985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Sri A. Ramachandra Murthy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Special Collector,Dr.KLRao Sagar Project, Palnadu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" name="Google Shape;922;p47"/>
          <p:cNvGraphicFramePr/>
          <p:nvPr/>
        </p:nvGraphicFramePr>
        <p:xfrm>
          <a:off x="304801" y="12192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1337975"/>
                <a:gridCol w="2231175"/>
                <a:gridCol w="3735150"/>
                <a:gridCol w="1992075"/>
              </a:tblGrid>
              <a:tr h="1233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2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2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Sponsored</a:t>
                      </a:r>
                      <a:r>
                        <a:rPr b="1" i="0" lang="en-US" sz="2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by</a:t>
                      </a:r>
                      <a:endParaRPr b="1" i="0" sz="24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2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Purpose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24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Amount 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0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2017-2018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(2001,2002 &amp; 2012 Batches)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Steel Sitting Chairs,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Automatic</a:t>
                      </a: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 water purifier,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Automatic water cooler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Rs.10,50,000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17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2018-2019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(1987 &amp; 2005 Batches)</a:t>
                      </a:r>
                      <a:endParaRPr/>
                    </a:p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(1998 &amp;2016 Batches)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Ground water facility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Parking in front of the Department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Mineral-Drinking water plant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Software Lab Infrastructure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Rs.19,00,000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14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2019-2020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(2012 Batch)</a:t>
                      </a:r>
                      <a:endParaRPr/>
                    </a:p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MCA (2008  Batch)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92088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Toilets &amp; Restrooms</a:t>
                      </a:r>
                      <a:endParaRPr/>
                    </a:p>
                    <a:p>
                      <a:pPr indent="-192088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Fans in Ground floor entrance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600" u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Rs. 5,50,000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23" name="Google Shape;923;p47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Alumni Contributions</a:t>
            </a:r>
            <a:endParaRPr/>
          </a:p>
        </p:txBody>
      </p:sp>
      <p:pic>
        <p:nvPicPr>
          <p:cNvPr id="924" name="Google Shape;92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25" name="Google Shape;92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1" name="Google Shape;931;p48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Infrastructure 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2" name="Google Shape;93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5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33" name="Google Shape;933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961" y="1143003"/>
            <a:ext cx="397980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0633" y="1143003"/>
            <a:ext cx="46196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8"/>
          <p:cNvPicPr preferRelativeResize="0"/>
          <p:nvPr/>
        </p:nvPicPr>
        <p:blipFill rotWithShape="1">
          <a:blip r:embed="rId7">
            <a:alphaModFix/>
          </a:blip>
          <a:srcRect b="0" l="0" r="0" t="12014"/>
          <a:stretch/>
        </p:blipFill>
        <p:spPr>
          <a:xfrm>
            <a:off x="124693" y="11091675"/>
            <a:ext cx="4468090" cy="500441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37" name="Google Shape;937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39684" y="11169916"/>
            <a:ext cx="6456215" cy="484795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38" name="Google Shape;938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877020" y="11019274"/>
            <a:ext cx="4016931" cy="5055978"/>
          </a:xfrm>
          <a:prstGeom prst="rect">
            <a:avLst/>
          </a:prstGeom>
          <a:noFill/>
          <a:ln>
            <a:noFill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id="939" name="Google Shape;939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373667" y="11091709"/>
            <a:ext cx="3888606" cy="498357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0" name="Google Shape;940;p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787434" y="11019274"/>
            <a:ext cx="3999652" cy="4993408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41" name="Google Shape;941;p48"/>
          <p:cNvSpPr txBox="1"/>
          <p:nvPr/>
        </p:nvSpPr>
        <p:spPr>
          <a:xfrm>
            <a:off x="124693" y="10061586"/>
            <a:ext cx="15769228" cy="368807"/>
          </a:xfrm>
          <a:prstGeom prst="rect">
            <a:avLst/>
          </a:prstGeom>
          <a:solidFill>
            <a:srgbClr val="B6DDE7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t" bIns="45450" lIns="90900" spcFirstLastPara="1" rIns="90900" wrap="square" tIns="454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Lecture Halls</a:t>
            </a:r>
            <a:endParaRPr/>
          </a:p>
        </p:txBody>
      </p:sp>
      <p:sp>
        <p:nvSpPr>
          <p:cNvPr id="942" name="Google Shape;942;p48"/>
          <p:cNvSpPr txBox="1"/>
          <p:nvPr/>
        </p:nvSpPr>
        <p:spPr>
          <a:xfrm>
            <a:off x="16209811" y="10048745"/>
            <a:ext cx="6104163" cy="368807"/>
          </a:xfrm>
          <a:prstGeom prst="rect">
            <a:avLst/>
          </a:prstGeom>
          <a:solidFill>
            <a:srgbClr val="B6DDE7"/>
          </a:soli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t" bIns="45450" lIns="90900" spcFirstLastPara="1" rIns="90900" wrap="square" tIns="454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Hardware Labs</a:t>
            </a:r>
            <a:endParaRPr/>
          </a:p>
        </p:txBody>
      </p:sp>
      <p:pic>
        <p:nvPicPr>
          <p:cNvPr id="943" name="Google Shape;943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1960" y="3200401"/>
            <a:ext cx="9144000" cy="272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8" name="Google Shape;948;p49"/>
          <p:cNvGraphicFramePr/>
          <p:nvPr/>
        </p:nvGraphicFramePr>
        <p:xfrm>
          <a:off x="228602" y="25283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530225"/>
                <a:gridCol w="855125"/>
                <a:gridCol w="3567650"/>
              </a:tblGrid>
              <a:tr h="774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S. No.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No. of Systems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>
                          <a:solidFill>
                            <a:schemeClr val="lt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System Configuration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66092"/>
                    </a:solidFill>
                  </a:tcPr>
                </a:tc>
              </a:tr>
              <a:tr h="774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80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Intel(R)Core(TM)2 Quad CPU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Q8200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@2.33GHZ, 4GB Ram, 500GB HDD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</a:tr>
              <a:tr h="774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20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Intel(R)Core(TM) I7-8700CPU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@2.33GHZ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8GB Ram, 1TB HDD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</a:tr>
              <a:tr h="774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18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Intel(R)Core(TM) I5-4590CPU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@3.30GHZ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8GB Ram, 1TB HDD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</a:tr>
              <a:tr h="77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6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Intel(R)Core(TM)2 Quad CPU</a:t>
                      </a: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Q8200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mbria"/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@2.33GHZ 2GB Ram, 500GB HDD</a:t>
                      </a:r>
                      <a:endParaRPr sz="14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CCE4"/>
                    </a:solidFill>
                  </a:tcPr>
                </a:tc>
              </a:tr>
            </a:tbl>
          </a:graphicData>
        </a:graphic>
      </p:graphicFrame>
      <p:sp>
        <p:nvSpPr>
          <p:cNvPr id="949" name="Google Shape;949;p4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0" name="Google Shape;950;p49"/>
          <p:cNvSpPr/>
          <p:nvPr/>
        </p:nvSpPr>
        <p:spPr>
          <a:xfrm>
            <a:off x="-8467" y="-1"/>
            <a:ext cx="9906000" cy="914401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Software lab-1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1" name="Google Shape;95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77" y="-1"/>
            <a:ext cx="864295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52" name="Google Shape;95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6243" y="-11715"/>
            <a:ext cx="1401290" cy="861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3" name="Google Shape;953;p49"/>
          <p:cNvGrpSpPr/>
          <p:nvPr/>
        </p:nvGrpSpPr>
        <p:grpSpPr>
          <a:xfrm>
            <a:off x="503526" y="1205063"/>
            <a:ext cx="4231761" cy="1219200"/>
            <a:chOff x="905796" y="1352550"/>
            <a:chExt cx="3927816" cy="1219200"/>
          </a:xfrm>
        </p:grpSpPr>
        <p:sp>
          <p:nvSpPr>
            <p:cNvPr id="954" name="Google Shape;954;p49"/>
            <p:cNvSpPr/>
            <p:nvPr/>
          </p:nvSpPr>
          <p:spPr>
            <a:xfrm>
              <a:off x="905796" y="1352550"/>
              <a:ext cx="3810000" cy="1219200"/>
            </a:xfrm>
            <a:prstGeom prst="roundRect">
              <a:avLst>
                <a:gd fmla="val 16667" name="adj"/>
              </a:avLst>
            </a:prstGeom>
            <a:solidFill>
              <a:srgbClr val="5F497A"/>
            </a:solidFill>
            <a:ln cap="flat" cmpd="sng" w="1905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5" name="Google Shape;955;p49"/>
            <p:cNvSpPr txBox="1"/>
            <p:nvPr/>
          </p:nvSpPr>
          <p:spPr>
            <a:xfrm>
              <a:off x="1023612" y="1514930"/>
              <a:ext cx="38100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Renovation of Softwarelab-1 in  Nov-Dec,2022.</a:t>
              </a:r>
              <a:endParaRPr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56" name="Google Shape;95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7801" y="1034700"/>
            <a:ext cx="2317885" cy="1753106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57" name="Google Shape;957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7802" y="2952750"/>
            <a:ext cx="2317886" cy="1543050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58" name="Google Shape;958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29552" y="2971800"/>
            <a:ext cx="1968363" cy="1524000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59" name="Google Shape;959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07081" y="4648202"/>
            <a:ext cx="2278131" cy="1639027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60" name="Google Shape;960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9551" y="4648202"/>
            <a:ext cx="2019300" cy="1590675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61" name="Google Shape;961;p49"/>
          <p:cNvPicPr preferRelativeResize="0"/>
          <p:nvPr/>
        </p:nvPicPr>
        <p:blipFill rotWithShape="1">
          <a:blip r:embed="rId10">
            <a:alphaModFix/>
          </a:blip>
          <a:srcRect b="0" l="31264" r="0" t="0"/>
          <a:stretch/>
        </p:blipFill>
        <p:spPr>
          <a:xfrm>
            <a:off x="7829551" y="1034700"/>
            <a:ext cx="1924050" cy="1753106"/>
          </a:xfrm>
          <a:prstGeom prst="rect">
            <a:avLst/>
          </a:prstGeom>
          <a:noFill/>
          <a:ln cap="sq" cmpd="sng" w="28575">
            <a:solidFill>
              <a:srgbClr val="1A00B8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50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7" name="Google Shape;967;p50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Infrastructure 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8" name="Google Shape;96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5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69" name="Google Shape;96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0601" y="4411533"/>
            <a:ext cx="4577444" cy="24414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971" name="Google Shape;971;p50"/>
          <p:cNvSpPr/>
          <p:nvPr/>
        </p:nvSpPr>
        <p:spPr>
          <a:xfrm>
            <a:off x="-8467" y="-1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Software lab-2 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72" name="Google Shape;97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77" y="-1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73" name="Google Shape;97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6243" y="-11716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4278" y="4452677"/>
            <a:ext cx="1676400" cy="235918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975" name="Google Shape;975;p50"/>
          <p:cNvPicPr preferRelativeResize="0"/>
          <p:nvPr/>
        </p:nvPicPr>
        <p:blipFill rotWithShape="1">
          <a:blip r:embed="rId7">
            <a:alphaModFix/>
          </a:blip>
          <a:srcRect b="0" l="0" r="0" t="5578"/>
          <a:stretch/>
        </p:blipFill>
        <p:spPr>
          <a:xfrm>
            <a:off x="527956" y="4452677"/>
            <a:ext cx="1676400" cy="235918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graphicFrame>
        <p:nvGraphicFramePr>
          <p:cNvPr id="976" name="Google Shape;976;p50"/>
          <p:cNvGraphicFramePr/>
          <p:nvPr/>
        </p:nvGraphicFramePr>
        <p:xfrm>
          <a:off x="228601" y="10673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1020200"/>
                <a:gridCol w="1645150"/>
                <a:gridCol w="6859650"/>
              </a:tblGrid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Systems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System Configuration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Intel(R)Core(TM)2 Quad CPU Q8200@2.33GHZ 4GB Ram, 500GB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 I7-8700CPU@2.33GHZ 8GB Ram, 1TB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 I5-3470CPU@3.20GHZ 4GB Ram, 500GB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Intel(R)Core(TM)2 Quad CPU Q8200@2.33GHZ 2GB Ram, 500GB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 I5-4590CPU@3.30GHZ 8GB Ram, 1TB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Intel(R)Core(TM)2 Quad CPU Q8200@2.33GHZ 4GB Ram, 160GB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  <a:tr h="41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Intel(R)Core(TM)2 Quad CPU Q8200@2.33GHZ 8GB Ram, 500GB HDD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525" marB="45525" marR="91075" marL="910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"/>
          <p:cNvSpPr/>
          <p:nvPr/>
        </p:nvSpPr>
        <p:spPr>
          <a:xfrm>
            <a:off x="0" y="4879"/>
            <a:ext cx="9906000" cy="1040460"/>
          </a:xfrm>
          <a:prstGeom prst="roundRect">
            <a:avLst>
              <a:gd fmla="val 4461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the Department </a:t>
            </a:r>
            <a:endParaRPr/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43" name="Google Shape;3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"/>
          <p:cNvSpPr/>
          <p:nvPr/>
        </p:nvSpPr>
        <p:spPr>
          <a:xfrm>
            <a:off x="228601" y="1220964"/>
            <a:ext cx="8047510" cy="5168121"/>
          </a:xfrm>
          <a:prstGeom prst="roundRect">
            <a:avLst>
              <a:gd fmla="val 9616" name="adj"/>
            </a:avLst>
          </a:prstGeom>
          <a:solidFill>
            <a:srgbClr val="D6E3BC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B06C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976" lvl="0" marL="341976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Established in 1983 </a:t>
            </a:r>
            <a:endParaRPr/>
          </a:p>
          <a:p>
            <a:pPr indent="-354641" lvl="0" marL="802702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lang="en-US" sz="22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UG, PG and Doctoral Programmes</a:t>
            </a:r>
            <a:r>
              <a:rPr lang="en-US" sz="2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976" lvl="0" marL="341976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Four decades on, the department </a:t>
            </a:r>
            <a:endParaRPr/>
          </a:p>
          <a:p>
            <a:pPr indent="-341976" lvl="1" marL="795200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 been the force for innovation, scientific discovery and global impact. </a:t>
            </a:r>
            <a:endParaRPr/>
          </a:p>
          <a:p>
            <a:pPr indent="-341976" lvl="1" marL="795200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 state-of-the-art infrastructure and computing equipment supported by high speed network connectivity.</a:t>
            </a:r>
            <a:endParaRPr/>
          </a:p>
          <a:p>
            <a:pPr indent="-341976" lvl="1" marL="795200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takes pride in its graduating students and many of them are leaders in academia, industry and government</a:t>
            </a:r>
            <a:r>
              <a:rPr b="0" i="0" lang="en-US" sz="22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  <a:p>
            <a:pPr indent="-107491" lvl="0" marL="170991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000"/>
              <a:buFont typeface="Noto Sans Symbols"/>
              <a:buNone/>
            </a:pPr>
            <a:r>
              <a:t/>
            </a:r>
            <a:endParaRPr sz="1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1976" lvl="0" marL="341976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400"/>
              <a:buFont typeface="Noto Sans Symbols"/>
              <a:buChar char="✔"/>
            </a:pPr>
            <a:r>
              <a:rPr lang="en-US" sz="24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primary focus is on </a:t>
            </a:r>
            <a:endParaRPr/>
          </a:p>
          <a:p>
            <a:pPr indent="-264403" lvl="1" marL="717206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760"/>
              <a:buFont typeface="Noto Sans Symbols"/>
              <a:buChar char="⮚"/>
            </a:pPr>
            <a:r>
              <a:rPr b="0" i="0" lang="en-US" sz="22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Improving teaching learning process.</a:t>
            </a:r>
            <a:endParaRPr/>
          </a:p>
          <a:p>
            <a:pPr indent="-269151" lvl="0" marL="717206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lang="en-US" sz="22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and development of computational methods.</a:t>
            </a:r>
            <a:endParaRPr/>
          </a:p>
          <a:p>
            <a:pPr indent="-269151" lvl="0" marL="717206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760"/>
              <a:buFont typeface="Noto Sans Symbols"/>
              <a:buChar char="⮚"/>
            </a:pPr>
            <a:r>
              <a:rPr lang="en-US" sz="22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Providing innovative applications to contemporary problems.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6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BA Accreditation - Muthoot Institute of Technology and Science News  Electrical Electronics" id="346" name="Google Shape;34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5826" y="4876800"/>
            <a:ext cx="1325089" cy="112176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7" name="Google Shape;34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03505" y="3613504"/>
            <a:ext cx="1249757" cy="111089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8" name="Google Shape;348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4472" y="2362203"/>
            <a:ext cx="1187301" cy="117460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9" name="Google Shape;34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3424" y="1089902"/>
            <a:ext cx="162989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51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2" name="Google Shape;982;p51"/>
          <p:cNvSpPr/>
          <p:nvPr/>
        </p:nvSpPr>
        <p:spPr>
          <a:xfrm>
            <a:off x="-8467" y="-1"/>
            <a:ext cx="9906000" cy="914401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3" name="Google Shape;98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77" y="-1"/>
            <a:ext cx="864295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84" name="Google Shape;98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6243" y="-11715"/>
            <a:ext cx="1401290" cy="8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51"/>
          <p:cNvSpPr txBox="1"/>
          <p:nvPr/>
        </p:nvSpPr>
        <p:spPr>
          <a:xfrm>
            <a:off x="829733" y="-11713"/>
            <a:ext cx="82296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Equipment / Infrastructure Augmented during the Assessment Period</a:t>
            </a:r>
            <a:endParaRPr/>
          </a:p>
        </p:txBody>
      </p:sp>
      <p:graphicFrame>
        <p:nvGraphicFramePr>
          <p:cNvPr id="986" name="Google Shape;986;p51"/>
          <p:cNvGraphicFramePr/>
          <p:nvPr/>
        </p:nvGraphicFramePr>
        <p:xfrm>
          <a:off x="609600" y="10668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1646250"/>
                <a:gridCol w="7269150"/>
              </a:tblGrid>
              <a:tr h="392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 Year</a:t>
                      </a: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New Equipment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for Software and Hardware Labs</a:t>
                      </a: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646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2023-24</a:t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-266700" lvl="0" marL="2667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Computers- Intel(R)Core(TM) </a:t>
                      </a:r>
                      <a:r>
                        <a:rPr lang="en-US" sz="1500" u="sng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I7-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r>
                        <a:rPr baseline="30000"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Gen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16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GB RAM, 1TB HDD,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4GB Graphics Card.</a:t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3713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2021-22</a:t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-17145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65ah 12v SMF batteries, 600v Abliebort UPS, dell OptiPlex 7090MTtower desktops(3)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HP Deskjet 419 All-in one printer, HP LaserJet 108a Printers(4), APC 600 VA UPS (5)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65ah 12v SMF batteries(80), 26ah 12v SMF batteries(15), 100ah 12v SMF batteries(16)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600 VA UPS (16), Yoga Duet 7i Gen6 Tablet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Intel I-5 10th Gen Laptops(2)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no's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-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Digital IC Trainer kit Basic Gates, Bread Boards with clock pluses, Banana Patch Wires,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no’s of  (Adder &amp; Subtract trainer kits,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4-bit binary adder trainer kits, Multiplexer &amp;  DE multiplexer kit, decoder kit, flip flop trainer kit, shift register trainer kit, Counter trainers kit, BCD adder trainers kit), Decode counter trainer kits(4), Bundle breads(4), 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8085 Microprocessor Trainer Kits(10),</a:t>
                      </a:r>
                      <a:endParaRPr/>
                    </a:p>
                    <a:p>
                      <a:pPr indent="-266700" lvl="0" marL="2667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 Power Supply Machines(10).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  <a:tr h="580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2020-21</a:t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151"/>
                        </a:buClr>
                        <a:buSzPts val="1500"/>
                        <a:buFont typeface="Arial"/>
                        <a:buChar char="•"/>
                      </a:pP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Computers -Intel(R)Core(TM) </a:t>
                      </a:r>
                      <a:r>
                        <a:rPr lang="en-US" sz="1500" u="sng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I7-8700CPU @2.33GHZ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500">
                          <a:solidFill>
                            <a:srgbClr val="3F315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8GB RAM, 1TB HDD.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alibri"/>
                        <a:buNone/>
                      </a:pPr>
                      <a:r>
                        <a:t/>
                      </a:r>
                      <a:endParaRPr sz="1500">
                        <a:solidFill>
                          <a:srgbClr val="3F315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3B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2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2" name="Google Shape;992;p5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Library and e-Resources</a:t>
            </a:r>
            <a:endParaRPr/>
          </a:p>
        </p:txBody>
      </p:sp>
      <p:pic>
        <p:nvPicPr>
          <p:cNvPr id="993" name="Google Shape;99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5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994" name="Google Shape;99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95" name="Google Shape;995;p52"/>
          <p:cNvGraphicFramePr/>
          <p:nvPr/>
        </p:nvGraphicFramePr>
        <p:xfrm>
          <a:off x="381000" y="1143011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2610500"/>
                <a:gridCol w="2808350"/>
                <a:gridCol w="3594175"/>
              </a:tblGrid>
              <a:tr h="245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Publisher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Resources </a:t>
                      </a:r>
                      <a:endParaRPr sz="1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Link of Access </a:t>
                      </a:r>
                      <a:endParaRPr sz="14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IEEE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Dr.V.S.Krishna Library self-supported E Resources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IEEE Xplore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245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Delnet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Delnet.in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Search Home (delnet.in)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19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NATIONAL DIGITAL LIBRARY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NDL e-Resources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National Digital Library of India (iitkgp.ac.in)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19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J-Gate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E-Shodhsindu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sng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Login Page (jgateplus.com)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19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N-List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E-Shodhsindu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https://ess.inflibnet.ac.in/eres.php?memID=2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ACM Digital Library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world’s largest educational and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scientific society, uniting computing educators, researchers and professionals to inspire dialouge, share resources and address the field’s challenges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https://dl.acm.org/do/10.1145/institution-60075905/full/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  <a:tr h="975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Knimbus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Knimbus mLibrary is a one-stop solution with rich features to build a powerful and user friendly digital library through which users can seamlessly access the digital resources anytime, anywhere and on any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device</a:t>
                      </a:r>
                      <a:r>
                        <a:rPr lang="en-US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https://www.andhrauniversity.edu.in/library.html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sp>
        <p:nvSpPr>
          <p:cNvPr id="996" name="Google Shape;996;p52"/>
          <p:cNvSpPr/>
          <p:nvPr/>
        </p:nvSpPr>
        <p:spPr>
          <a:xfrm>
            <a:off x="331263" y="4478870"/>
            <a:ext cx="4333871" cy="2154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Library and e- Resources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Number of Books in Dept. of CS&amp;SE  :</a:t>
            </a:r>
            <a:r>
              <a:rPr b="1" lang="en-US" sz="1400" u="sng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2,157</a:t>
            </a:r>
            <a:endParaRPr sz="800" u="sng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Volumes: </a:t>
            </a: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Books: </a:t>
            </a: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 &amp; ST Book Bank:-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E-BOOKS :</a:t>
            </a: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http://community.ebooklibrary.org/?AffiliateKey=WEL-ColEngAndUni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Journals:</a:t>
            </a: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Journals : </a:t>
            </a: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NPTEL Videos (web &amp; Video Lectures)-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52"/>
          <p:cNvSpPr/>
          <p:nvPr/>
        </p:nvSpPr>
        <p:spPr>
          <a:xfrm>
            <a:off x="4648200" y="4580443"/>
            <a:ext cx="5181600" cy="178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Additional information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https://andhrauniversity.edu.in/library/icons1.html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https://services.andhrauniversity.edu.in/filestorage1/iqacfiles/onlineservices.pdf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https://services.andhrauniversity.edu.in/filestorage1/iqacfiles/soul-proof.pdf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https://services.andhrauniversity.edu.in/filestorage1/iqacfiles/shodhganga-proof.pdf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https://services.andhrauniversity.edu.in/filestorage1/iqacfiles/Library.pdf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Paste link for additional information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https://scholarkart.in/AU/publications</a:t>
            </a: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985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AutoNum type="arabicPeriod"/>
            </a:pPr>
            <a:r>
              <a:rPr b="1"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Palm leaf Manuscripts – Andhra University Digital Library (scholarkart.in)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3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3" name="Google Shape;1003;p5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Library and e-Resources</a:t>
            </a:r>
            <a:endParaRPr/>
          </a:p>
        </p:txBody>
      </p:sp>
      <p:pic>
        <p:nvPicPr>
          <p:cNvPr id="1004" name="Google Shape;100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5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05" name="Google Shape;100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32" y="1074327"/>
            <a:ext cx="4720768" cy="2895600"/>
          </a:xfrm>
          <a:prstGeom prst="rect">
            <a:avLst/>
          </a:prstGeom>
          <a:noFill/>
          <a:ln cap="sq" cmpd="sng" w="381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007" name="Google Shape;100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52600" y="4003808"/>
            <a:ext cx="6705600" cy="278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76800" y="1057394"/>
            <a:ext cx="4800600" cy="298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5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6" name="Google Shape;101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17" name="Google Shape;101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1228173"/>
            <a:ext cx="2893670" cy="162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72200" y="1169225"/>
            <a:ext cx="3487538" cy="4899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00401" y="1261717"/>
            <a:ext cx="2819400" cy="1593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54"/>
          <p:cNvSpPr/>
          <p:nvPr/>
        </p:nvSpPr>
        <p:spPr>
          <a:xfrm>
            <a:off x="228601" y="3124200"/>
            <a:ext cx="5791200" cy="3505200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2" name="Google Shape;1022;p54"/>
          <p:cNvSpPr/>
          <p:nvPr/>
        </p:nvSpPr>
        <p:spPr>
          <a:xfrm>
            <a:off x="645770" y="3733804"/>
            <a:ext cx="4953000" cy="2677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Led the OWASP (Open Web Application Security Project) chapter for Vishakhapatnam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Led the coding club at Edumoon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Organized the periscope hackathon in AUCE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Organized top-200 hackathon for Gitam university 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Conducted and spoke at the "Web-dev" with chatgpt seminar at ANITS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Conducted two 30-day coding challenges at AU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Conducted web-dev for beginners (Thrice, once paid and the other two free)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Represented Edumoon at the GDSC dev fest 2022</a:t>
            </a:r>
            <a:endParaRPr/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K. Vikas and P. Mahidar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3" name="Google Shape;1023;p54"/>
          <p:cNvSpPr txBox="1"/>
          <p:nvPr/>
        </p:nvSpPr>
        <p:spPr>
          <a:xfrm>
            <a:off x="926869" y="3157370"/>
            <a:ext cx="4654660" cy="461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participation and leadership </a:t>
            </a:r>
            <a:endParaRPr sz="2400">
              <a:solidFill>
                <a:srgbClr val="1A00B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4" name="Google Shape;1024;p54"/>
          <p:cNvSpPr txBox="1"/>
          <p:nvPr/>
        </p:nvSpPr>
        <p:spPr>
          <a:xfrm>
            <a:off x="1195946" y="216669"/>
            <a:ext cx="7514110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Innovation, Incubation &amp; Startups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2" name="Google Shape;103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33" name="Google Shape;103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55"/>
          <p:cNvSpPr/>
          <p:nvPr/>
        </p:nvSpPr>
        <p:spPr>
          <a:xfrm>
            <a:off x="1219200" y="1056878"/>
            <a:ext cx="4051300" cy="511969"/>
          </a:xfrm>
          <a:prstGeom prst="roundRect">
            <a:avLst>
              <a:gd fmla="val 16667" name="adj"/>
            </a:avLst>
          </a:prstGeom>
          <a:solidFill>
            <a:srgbClr val="B7CCE4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Fly Nexus Drone Innovation </a:t>
            </a:r>
            <a:endParaRPr b="1" sz="240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5" name="Google Shape;103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3201" y="4648203"/>
            <a:ext cx="2080006" cy="1904999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036" name="Google Shape;1036;p55"/>
          <p:cNvSpPr txBox="1"/>
          <p:nvPr/>
        </p:nvSpPr>
        <p:spPr>
          <a:xfrm>
            <a:off x="1007534" y="216669"/>
            <a:ext cx="7514110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Innovation, Incubation &amp; Startups</a:t>
            </a:r>
            <a:endParaRPr/>
          </a:p>
        </p:txBody>
      </p:sp>
      <p:sp>
        <p:nvSpPr>
          <p:cNvPr id="1037" name="Google Shape;1037;p55"/>
          <p:cNvSpPr/>
          <p:nvPr/>
        </p:nvSpPr>
        <p:spPr>
          <a:xfrm>
            <a:off x="211668" y="1577312"/>
            <a:ext cx="6341533" cy="4975888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5500" lIns="31025" spcFirstLastPara="1" rIns="31025" wrap="square" tIns="15500">
            <a:noAutofit/>
          </a:bodyPr>
          <a:lstStyle/>
          <a:p>
            <a:pPr indent="-271463" lvl="0" marL="2714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Guarantees precise and stable flight performances</a:t>
            </a:r>
            <a:endParaRPr/>
          </a:p>
          <a:p>
            <a:pPr indent="-271463" lvl="0" marL="2714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Stunt experience/aerial photography with RTL (return to launch)</a:t>
            </a:r>
            <a:endParaRPr/>
          </a:p>
          <a:p>
            <a:pPr indent="-271463" lvl="0" marL="2714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Acrobatic maneuvers</a:t>
            </a:r>
            <a:endParaRPr/>
          </a:p>
          <a:p>
            <a:pPr indent="-271463" lvl="0" marL="2714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14-20 minutes time / handles upto 25 kmph-40 kmph winds for stunts and aerial imagery.</a:t>
            </a:r>
            <a:endParaRPr/>
          </a:p>
          <a:p>
            <a:pPr indent="-271463" lvl="0" marL="2714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6-flight modes which are customizable.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 lvl="0" marL="27146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Designed and developed by G. Charan Venkatesh,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G. Nischay and  N.U.S.S Abhinav from 3</a:t>
            </a:r>
            <a:r>
              <a:rPr baseline="30000"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year- 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B.Tech CSE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8" name="Google Shape;1038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1400" y="2599269"/>
            <a:ext cx="2514600" cy="2277533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9" name="Google Shape;1039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97914" y="1051796"/>
            <a:ext cx="2036486" cy="1803868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56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7" name="Google Shape;104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48" name="Google Shape;104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56"/>
          <p:cNvSpPr txBox="1"/>
          <p:nvPr/>
        </p:nvSpPr>
        <p:spPr>
          <a:xfrm>
            <a:off x="1016001" y="216785"/>
            <a:ext cx="7514110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Innovation, Incubation &amp; Startups</a:t>
            </a:r>
            <a:endParaRPr/>
          </a:p>
        </p:txBody>
      </p:sp>
      <p:grpSp>
        <p:nvGrpSpPr>
          <p:cNvPr id="1050" name="Google Shape;1050;p56"/>
          <p:cNvGrpSpPr/>
          <p:nvPr/>
        </p:nvGrpSpPr>
        <p:grpSpPr>
          <a:xfrm>
            <a:off x="586596" y="2298940"/>
            <a:ext cx="3657600" cy="3336101"/>
            <a:chOff x="609600" y="1631862"/>
            <a:chExt cx="3657600" cy="3048001"/>
          </a:xfrm>
        </p:grpSpPr>
        <p:pic>
          <p:nvPicPr>
            <p:cNvPr id="1051" name="Google Shape;1051;p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9600" y="1631862"/>
              <a:ext cx="3657600" cy="304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2" name="Google Shape;1052;p56"/>
            <p:cNvSpPr txBox="1"/>
            <p:nvPr/>
          </p:nvSpPr>
          <p:spPr>
            <a:xfrm>
              <a:off x="2523067" y="1829514"/>
              <a:ext cx="16764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ctr" bIns="0" lIns="0" spcFirstLastPara="1" rIns="0" wrap="square" tIns="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 Flexible Easily Controllable </a:t>
              </a:r>
              <a:r>
                <a:rPr b="1" lang="en-US" sz="140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Robot Arm </a:t>
              </a:r>
              <a:r>
                <a:rPr b="1" lang="en-US" sz="14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and Four Fingered </a:t>
              </a:r>
              <a:r>
                <a:rPr b="1" lang="en-US" sz="140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Robotic Hand</a:t>
              </a:r>
              <a:endParaRPr/>
            </a:p>
          </p:txBody>
        </p:sp>
      </p:grpSp>
      <p:grpSp>
        <p:nvGrpSpPr>
          <p:cNvPr id="1053" name="Google Shape;1053;p56"/>
          <p:cNvGrpSpPr/>
          <p:nvPr/>
        </p:nvGrpSpPr>
        <p:grpSpPr>
          <a:xfrm>
            <a:off x="4495801" y="2285999"/>
            <a:ext cx="5023279" cy="3349041"/>
            <a:chOff x="4495800" y="1828220"/>
            <a:chExt cx="5023279" cy="3277180"/>
          </a:xfrm>
        </p:grpSpPr>
        <p:pic>
          <p:nvPicPr>
            <p:cNvPr id="1054" name="Google Shape;1054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95800" y="1828220"/>
              <a:ext cx="5023279" cy="3277180"/>
            </a:xfrm>
            <a:prstGeom prst="rect">
              <a:avLst/>
            </a:prstGeom>
            <a:noFill/>
            <a:ln cap="sq" cmpd="sng" w="19050">
              <a:solidFill>
                <a:srgbClr val="B3A2C7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sp>
          <p:nvSpPr>
            <p:cNvPr id="1055" name="Google Shape;1055;p56"/>
            <p:cNvSpPr/>
            <p:nvPr/>
          </p:nvSpPr>
          <p:spPr>
            <a:xfrm>
              <a:off x="6965171" y="1896478"/>
              <a:ext cx="2553908" cy="12038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Transcutaneous  RF Link between External Speech Processor and Internal Implantable medical device: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b="1" lang="en-US" sz="140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cochlear implant.</a:t>
              </a:r>
              <a:endParaRPr/>
            </a:p>
          </p:txBody>
        </p:sp>
      </p:grpSp>
      <p:sp>
        <p:nvSpPr>
          <p:cNvPr id="1056" name="Google Shape;1056;p56"/>
          <p:cNvSpPr txBox="1"/>
          <p:nvPr/>
        </p:nvSpPr>
        <p:spPr>
          <a:xfrm>
            <a:off x="381001" y="1578113"/>
            <a:ext cx="41148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ROBOTIC   ARM AND HAND</a:t>
            </a:r>
            <a:r>
              <a:rPr b="1" lang="en-US" sz="2000">
                <a:solidFill>
                  <a:srgbClr val="00E25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DST Funded</a:t>
            </a:r>
            <a:endParaRPr sz="2000">
              <a:solidFill>
                <a:srgbClr val="2B06C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7" name="Google Shape;1057;p56"/>
          <p:cNvSpPr txBox="1"/>
          <p:nvPr/>
        </p:nvSpPr>
        <p:spPr>
          <a:xfrm>
            <a:off x="4764588" y="1608891"/>
            <a:ext cx="4379412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BIONIC   EAR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DRDO: NSTL/DEBEL Funded</a:t>
            </a:r>
            <a:endParaRPr/>
          </a:p>
        </p:txBody>
      </p:sp>
      <p:sp>
        <p:nvSpPr>
          <p:cNvPr id="1058" name="Google Shape;1058;p56"/>
          <p:cNvSpPr txBox="1"/>
          <p:nvPr/>
        </p:nvSpPr>
        <p:spPr>
          <a:xfrm>
            <a:off x="1485900" y="1155870"/>
            <a:ext cx="6934200" cy="4160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325" lIns="90625" spcFirstLastPara="1" rIns="90625" wrap="square" tIns="453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00B8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Significant Scientific Innovations by Prof. P. Seetharamaiah</a:t>
            </a:r>
            <a:endParaRPr b="1" sz="2000">
              <a:solidFill>
                <a:srgbClr val="1A00B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5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6" name="Google Shape;106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67" name="Google Shape;106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001" y="3810000"/>
            <a:ext cx="2337290" cy="1927660"/>
          </a:xfrm>
          <a:prstGeom prst="ellipse">
            <a:avLst/>
          </a:prstGeom>
          <a:noFill/>
          <a:ln cap="rnd" cmpd="sng" w="19050">
            <a:solidFill>
              <a:srgbClr val="5F497A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069" name="Google Shape;1069;p57"/>
          <p:cNvSpPr/>
          <p:nvPr/>
        </p:nvSpPr>
        <p:spPr>
          <a:xfrm>
            <a:off x="1828800" y="1205535"/>
            <a:ext cx="2438400" cy="511969"/>
          </a:xfrm>
          <a:prstGeom prst="roundRect">
            <a:avLst>
              <a:gd fmla="val 16667" name="adj"/>
            </a:avLst>
          </a:prstGeom>
          <a:solidFill>
            <a:srgbClr val="538CD5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DIGIFAC</a:t>
            </a:r>
            <a:endParaRPr b="1"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0" name="Google Shape;1070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7400" y="1178501"/>
            <a:ext cx="3810000" cy="2507241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071" name="Google Shape;1071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69479" y="4495814"/>
            <a:ext cx="2450522" cy="1909613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072" name="Google Shape;1072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5923" y="3810000"/>
            <a:ext cx="2212970" cy="2074108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073" name="Google Shape;1073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90802" y="4536763"/>
            <a:ext cx="2514601" cy="1993634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074" name="Google Shape;1074;p57"/>
          <p:cNvSpPr txBox="1"/>
          <p:nvPr/>
        </p:nvSpPr>
        <p:spPr>
          <a:xfrm>
            <a:off x="1007534" y="216669"/>
            <a:ext cx="7514110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Innovation, Incubation &amp; Startups</a:t>
            </a:r>
            <a:endParaRPr/>
          </a:p>
        </p:txBody>
      </p:sp>
      <p:sp>
        <p:nvSpPr>
          <p:cNvPr id="1075" name="Google Shape;1075;p57"/>
          <p:cNvSpPr/>
          <p:nvPr/>
        </p:nvSpPr>
        <p:spPr>
          <a:xfrm>
            <a:off x="381001" y="1690470"/>
            <a:ext cx="5333999" cy="2043329"/>
          </a:xfrm>
          <a:prstGeom prst="roundRect">
            <a:avLst>
              <a:gd fmla="val 16667" name="adj"/>
            </a:avLst>
          </a:prstGeom>
          <a:solidFill>
            <a:srgbClr val="B2A0C7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5450" lIns="30925" spcFirstLastPara="1" rIns="30925" wrap="square" tIns="1545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Imparting skills in Lowcode technologies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Enhancing employability skills in  students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Providing Job opportunities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58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3" name="Google Shape;108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084" name="Google Shape;108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58"/>
          <p:cNvSpPr/>
          <p:nvPr/>
        </p:nvSpPr>
        <p:spPr>
          <a:xfrm>
            <a:off x="228601" y="3124200"/>
            <a:ext cx="5791200" cy="3657600"/>
          </a:xfrm>
          <a:prstGeom prst="roundRect">
            <a:avLst>
              <a:gd fmla="val 16667" name="adj"/>
            </a:avLst>
          </a:prstGeom>
          <a:solidFill>
            <a:srgbClr val="FABF8E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6" name="Google Shape;1086;p58"/>
          <p:cNvSpPr/>
          <p:nvPr/>
        </p:nvSpPr>
        <p:spPr>
          <a:xfrm>
            <a:off x="304800" y="3585865"/>
            <a:ext cx="5562599" cy="3077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2021, the Honorable Vice Chancellor of Andhra University, Prof. P.V.G.D.Prasad Reddy thought of promoting innovation in the University.</a:t>
            </a:r>
            <a:endParaRPr/>
          </a:p>
          <a:p>
            <a:pPr indent="-1706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ā hub is a thriving center of entrepreneurial activity housing 90+ startups and businesses and providing direct employment to over 500 people</a:t>
            </a:r>
            <a:endParaRPr/>
          </a:p>
          <a:p>
            <a:pPr indent="-1706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0" marL="284982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ā hub will have a total of 2,00,000 square feet of space spread across multiple buildings and fields</a:t>
            </a:r>
            <a:endParaRPr/>
          </a:p>
          <a:p>
            <a:pPr indent="-196082" lvl="0" marL="28498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7" name="Google Shape;1087;p58"/>
          <p:cNvSpPr txBox="1"/>
          <p:nvPr/>
        </p:nvSpPr>
        <p:spPr>
          <a:xfrm>
            <a:off x="1154045" y="204733"/>
            <a:ext cx="7514110" cy="646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Innovation, Incubation &amp; Startups</a:t>
            </a:r>
            <a:endParaRPr/>
          </a:p>
        </p:txBody>
      </p:sp>
      <p:pic>
        <p:nvPicPr>
          <p:cNvPr id="1088" name="Google Shape;108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1074327"/>
            <a:ext cx="5334000" cy="1981200"/>
          </a:xfrm>
          <a:prstGeom prst="rect">
            <a:avLst/>
          </a:prstGeom>
          <a:solidFill>
            <a:srgbClr val="ECECEC"/>
          </a:solidFill>
          <a:ln cap="sq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089" name="Google Shape;108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5703" y="4353309"/>
            <a:ext cx="3118936" cy="2428491"/>
          </a:xfrm>
          <a:prstGeom prst="ellipse">
            <a:avLst/>
          </a:prstGeom>
          <a:noFill/>
          <a:ln cap="rnd" cmpd="sng" w="19050">
            <a:solidFill>
              <a:srgbClr val="5F497A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090" name="Google Shape;109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72200" y="1104672"/>
            <a:ext cx="3473529" cy="3171939"/>
          </a:xfrm>
          <a:prstGeom prst="rect">
            <a:avLst/>
          </a:prstGeom>
          <a:solidFill>
            <a:srgbClr val="ECECEC"/>
          </a:solidFill>
          <a:ln cap="sq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091" name="Google Shape;1091;p58"/>
          <p:cNvSpPr txBox="1"/>
          <p:nvPr/>
        </p:nvSpPr>
        <p:spPr>
          <a:xfrm>
            <a:off x="2512670" y="3124200"/>
            <a:ext cx="12192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ā hub</a:t>
            </a:r>
            <a:endParaRPr sz="2800">
              <a:solidFill>
                <a:srgbClr val="2B06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59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9" name="Google Shape;109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100" name="Google Shape;110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59"/>
          <p:cNvSpPr txBox="1"/>
          <p:nvPr/>
        </p:nvSpPr>
        <p:spPr>
          <a:xfrm>
            <a:off x="1371601" y="289520"/>
            <a:ext cx="7010400" cy="461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Holistic Student Personality Development Activities </a:t>
            </a:r>
            <a:endParaRPr/>
          </a:p>
        </p:txBody>
      </p:sp>
      <p:grpSp>
        <p:nvGrpSpPr>
          <p:cNvPr id="1102" name="Google Shape;1102;p59"/>
          <p:cNvGrpSpPr/>
          <p:nvPr/>
        </p:nvGrpSpPr>
        <p:grpSpPr>
          <a:xfrm>
            <a:off x="7543800" y="1143000"/>
            <a:ext cx="2362200" cy="2133600"/>
            <a:chOff x="0" y="0"/>
            <a:chExt cx="4637" cy="3485"/>
          </a:xfrm>
        </p:grpSpPr>
        <p:pic>
          <p:nvPicPr>
            <p:cNvPr id="1103" name="Google Shape;1103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4637" cy="348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04" name="Google Shape;1104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" y="31"/>
              <a:ext cx="4508" cy="3356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05" name="Google Shape;1105;p59"/>
            <p:cNvSpPr/>
            <p:nvPr/>
          </p:nvSpPr>
          <p:spPr>
            <a:xfrm>
              <a:off x="67" y="31"/>
              <a:ext cx="4508" cy="3356"/>
            </a:xfrm>
            <a:prstGeom prst="ellipse">
              <a:avLst/>
            </a:prstGeom>
            <a:noFill/>
            <a:ln cap="flat" cmpd="sng" w="25400">
              <a:solidFill>
                <a:srgbClr val="4F81B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6" name="Google Shape;1106;p59"/>
          <p:cNvGrpSpPr/>
          <p:nvPr/>
        </p:nvGrpSpPr>
        <p:grpSpPr>
          <a:xfrm>
            <a:off x="7661707" y="3205385"/>
            <a:ext cx="2244293" cy="2263888"/>
            <a:chOff x="6191" y="9117"/>
            <a:chExt cx="4637" cy="3485"/>
          </a:xfrm>
        </p:grpSpPr>
        <p:pic>
          <p:nvPicPr>
            <p:cNvPr id="1107" name="Google Shape;1107;p5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91" y="9117"/>
              <a:ext cx="4637" cy="348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08" name="Google Shape;1108;p5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260" y="9149"/>
              <a:ext cx="4508" cy="3356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09" name="Google Shape;1109;p59"/>
            <p:cNvSpPr/>
            <p:nvPr/>
          </p:nvSpPr>
          <p:spPr>
            <a:xfrm>
              <a:off x="6260" y="9149"/>
              <a:ext cx="4508" cy="3356"/>
            </a:xfrm>
            <a:prstGeom prst="ellipse">
              <a:avLst/>
            </a:prstGeom>
            <a:noFill/>
            <a:ln cap="flat" cmpd="sng" w="25400">
              <a:solidFill>
                <a:srgbClr val="4F81B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0" name="Google Shape;1110;p59"/>
          <p:cNvPicPr preferRelativeResize="0"/>
          <p:nvPr/>
        </p:nvPicPr>
        <p:blipFill rotWithShape="1">
          <a:blip r:embed="rId9">
            <a:alphaModFix/>
          </a:blip>
          <a:srcRect b="39424" l="0" r="0" t="0"/>
          <a:stretch/>
        </p:blipFill>
        <p:spPr>
          <a:xfrm>
            <a:off x="762000" y="4049656"/>
            <a:ext cx="2412521" cy="1871943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grpSp>
        <p:nvGrpSpPr>
          <p:cNvPr id="1111" name="Google Shape;1111;p59"/>
          <p:cNvGrpSpPr/>
          <p:nvPr/>
        </p:nvGrpSpPr>
        <p:grpSpPr>
          <a:xfrm>
            <a:off x="5056672" y="1582671"/>
            <a:ext cx="2404533" cy="2099883"/>
            <a:chOff x="6191" y="8596"/>
            <a:chExt cx="4637" cy="3485"/>
          </a:xfrm>
        </p:grpSpPr>
        <p:pic>
          <p:nvPicPr>
            <p:cNvPr id="1112" name="Google Shape;1112;p5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191" y="8596"/>
              <a:ext cx="4637" cy="348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13" name="Google Shape;1113;p5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260" y="8627"/>
              <a:ext cx="4508" cy="3356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14" name="Google Shape;1114;p59"/>
            <p:cNvSpPr/>
            <p:nvPr/>
          </p:nvSpPr>
          <p:spPr>
            <a:xfrm>
              <a:off x="6260" y="8627"/>
              <a:ext cx="4508" cy="3356"/>
            </a:xfrm>
            <a:prstGeom prst="ellipse">
              <a:avLst/>
            </a:prstGeom>
            <a:noFill/>
            <a:ln cap="flat" cmpd="sng" w="25400">
              <a:solidFill>
                <a:srgbClr val="4F81B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5" name="Google Shape;1115;p59"/>
          <p:cNvGrpSpPr/>
          <p:nvPr/>
        </p:nvGrpSpPr>
        <p:grpSpPr>
          <a:xfrm>
            <a:off x="584985" y="1546112"/>
            <a:ext cx="2362200" cy="2133600"/>
            <a:chOff x="6191" y="12357"/>
            <a:chExt cx="4637" cy="3485"/>
          </a:xfrm>
        </p:grpSpPr>
        <p:pic>
          <p:nvPicPr>
            <p:cNvPr id="1116" name="Google Shape;1116;p5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191" y="12357"/>
              <a:ext cx="4637" cy="3485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117" name="Google Shape;1117;p5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260" y="12388"/>
              <a:ext cx="4508" cy="3356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18" name="Google Shape;1118;p59"/>
            <p:cNvSpPr/>
            <p:nvPr/>
          </p:nvSpPr>
          <p:spPr>
            <a:xfrm>
              <a:off x="6260" y="12388"/>
              <a:ext cx="4508" cy="3356"/>
            </a:xfrm>
            <a:prstGeom prst="ellipse">
              <a:avLst/>
            </a:prstGeom>
            <a:noFill/>
            <a:ln cap="flat" cmpd="sng" w="25400">
              <a:solidFill>
                <a:srgbClr val="4F81B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9" name="Google Shape;1119;p59"/>
          <p:cNvPicPr preferRelativeResize="0"/>
          <p:nvPr/>
        </p:nvPicPr>
        <p:blipFill rotWithShape="1">
          <a:blip r:embed="rId14">
            <a:alphaModFix/>
          </a:blip>
          <a:srcRect b="42677" l="9297" r="7936" t="0"/>
          <a:stretch/>
        </p:blipFill>
        <p:spPr>
          <a:xfrm>
            <a:off x="2881469" y="1057393"/>
            <a:ext cx="2251362" cy="2147992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120" name="Google Shape;1120;p59"/>
          <p:cNvSpPr/>
          <p:nvPr/>
        </p:nvSpPr>
        <p:spPr>
          <a:xfrm>
            <a:off x="2790432" y="3399137"/>
            <a:ext cx="2514600" cy="448733"/>
          </a:xfrm>
          <a:prstGeom prst="roundRect">
            <a:avLst>
              <a:gd fmla="val 16667" name="adj"/>
            </a:avLst>
          </a:prstGeom>
          <a:solidFill>
            <a:srgbClr val="92CCDC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Games and Sports</a:t>
            </a:r>
            <a:endParaRPr/>
          </a:p>
        </p:txBody>
      </p:sp>
      <p:sp>
        <p:nvSpPr>
          <p:cNvPr id="1121" name="Google Shape;1121;p59"/>
          <p:cNvSpPr/>
          <p:nvPr/>
        </p:nvSpPr>
        <p:spPr>
          <a:xfrm>
            <a:off x="7850607" y="5486400"/>
            <a:ext cx="2055393" cy="381000"/>
          </a:xfrm>
          <a:prstGeom prst="roundRect">
            <a:avLst>
              <a:gd fmla="val 16667" name="adj"/>
            </a:avLst>
          </a:prstGeom>
          <a:solidFill>
            <a:srgbClr val="B2A0C7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Gymnasium</a:t>
            </a:r>
            <a:endParaRPr/>
          </a:p>
        </p:txBody>
      </p:sp>
      <p:pic>
        <p:nvPicPr>
          <p:cNvPr id="1122" name="Google Shape;1122;p5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247707" y="4038600"/>
            <a:ext cx="4182385" cy="196754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CB3E3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123" name="Google Shape;1123;p59"/>
          <p:cNvSpPr/>
          <p:nvPr/>
        </p:nvSpPr>
        <p:spPr>
          <a:xfrm>
            <a:off x="4007150" y="6096000"/>
            <a:ext cx="1479250" cy="457200"/>
          </a:xfrm>
          <a:prstGeom prst="roundRect">
            <a:avLst>
              <a:gd fmla="val 16667" name="adj"/>
            </a:avLst>
          </a:prstGeom>
          <a:solidFill>
            <a:srgbClr val="538CD5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Yoga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60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31" name="Google Shape;113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132" name="Google Shape;113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60"/>
          <p:cNvSpPr txBox="1"/>
          <p:nvPr/>
        </p:nvSpPr>
        <p:spPr>
          <a:xfrm>
            <a:off x="1371601" y="152401"/>
            <a:ext cx="7010400" cy="461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Student Clutural Activities </a:t>
            </a:r>
            <a:endParaRPr/>
          </a:p>
        </p:txBody>
      </p:sp>
      <p:pic>
        <p:nvPicPr>
          <p:cNvPr id="1134" name="Google Shape;1134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68600" y="1143002"/>
            <a:ext cx="2336800" cy="2264550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35" name="Google Shape;1135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17340" y="1030461"/>
            <a:ext cx="2213320" cy="2438400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36" name="Google Shape;1136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2684" y="3407552"/>
            <a:ext cx="2452849" cy="2307448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37" name="Google Shape;1137;p60"/>
          <p:cNvSpPr/>
          <p:nvPr/>
        </p:nvSpPr>
        <p:spPr>
          <a:xfrm>
            <a:off x="304799" y="1143002"/>
            <a:ext cx="9448799" cy="5105398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8" name="Google Shape;1138;p60"/>
          <p:cNvSpPr/>
          <p:nvPr/>
        </p:nvSpPr>
        <p:spPr>
          <a:xfrm>
            <a:off x="4288988" y="5804806"/>
            <a:ext cx="1971491" cy="443594"/>
          </a:xfrm>
          <a:prstGeom prst="roundRect">
            <a:avLst>
              <a:gd fmla="val 16667" name="adj"/>
            </a:avLst>
          </a:prstGeom>
          <a:solidFill>
            <a:srgbClr val="E36C09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Cultural Events</a:t>
            </a:r>
            <a:endParaRPr/>
          </a:p>
        </p:txBody>
      </p:sp>
      <p:pic>
        <p:nvPicPr>
          <p:cNvPr id="1139" name="Google Shape;1139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21885" y="3441419"/>
            <a:ext cx="2452849" cy="2273581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40" name="Google Shape;1140;p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400000">
            <a:off x="7120384" y="2197126"/>
            <a:ext cx="3066362" cy="187251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141" name="Google Shape;1141;p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91667" y="3356320"/>
            <a:ext cx="2336800" cy="2282480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142" name="Google Shape;1142;p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201241" y="1143002"/>
            <a:ext cx="2336800" cy="2156742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4461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5375" lIns="30750" spcFirstLastPara="1" rIns="30750" wrap="square" tIns="15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About the Department </a:t>
            </a:r>
            <a:endParaRPr/>
          </a:p>
        </p:txBody>
      </p:sp>
      <p:pic>
        <p:nvPicPr>
          <p:cNvPr id="355" name="Google Shape;3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56" name="Google Shape;3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"/>
          <p:cNvSpPr/>
          <p:nvPr/>
        </p:nvSpPr>
        <p:spPr>
          <a:xfrm>
            <a:off x="228600" y="1120093"/>
            <a:ext cx="8047510" cy="5356907"/>
          </a:xfrm>
          <a:prstGeom prst="roundRect">
            <a:avLst>
              <a:gd fmla="val 7018" name="adj"/>
            </a:avLst>
          </a:prstGeom>
          <a:solidFill>
            <a:srgbClr val="D6E3BC"/>
          </a:solidFill>
          <a:ln cap="flat" cmpd="sng" w="19050">
            <a:solidFill>
              <a:srgbClr val="7030A0">
                <a:alpha val="71764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5375" lIns="30750" spcFirstLastPara="1" rIns="30750" wrap="square" tIns="15375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Accredited by NBA  </a:t>
            </a:r>
            <a:r>
              <a:rPr lang="en-US" sz="20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times</a:t>
            </a:r>
            <a:r>
              <a:rPr lang="en-US" sz="2000">
                <a:solidFill>
                  <a:srgbClr val="3D6B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>
                <a:solidFill>
                  <a:srgbClr val="1A00B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consecutively, the latest being </a:t>
            </a:r>
            <a:r>
              <a:rPr lang="en-US" sz="2000">
                <a:solidFill>
                  <a:srgbClr val="9748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6 years</a:t>
            </a:r>
            <a:r>
              <a:rPr lang="en-US" sz="2000">
                <a:solidFill>
                  <a:srgbClr val="3D6B4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Faculty are actively engaged in research in the emerging technologies.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82" lvl="1" marL="738203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700"/>
              <a:buFont typeface="Noto Sans Symbols"/>
              <a:buChar char="⮚"/>
            </a:pPr>
            <a:r>
              <a:rPr b="0" i="0" lang="en-US" sz="20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Artificial Intelligence, Machine Learning, Cyber security, IoT, Data Science and Computer vision.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department is augmented with </a:t>
            </a:r>
            <a:endParaRPr/>
          </a:p>
          <a:p>
            <a:pPr indent="-455975" lvl="1" marL="909197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600"/>
              <a:buFont typeface="Noto Sans Symbols"/>
              <a:buChar char="⮚"/>
            </a:pPr>
            <a:r>
              <a:rPr b="0" i="0" lang="en-US" sz="20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experienced Adjunct &amp; Honorary Professors and  </a:t>
            </a:r>
            <a:endParaRPr/>
          </a:p>
          <a:p>
            <a:pPr indent="-455975" lvl="1" marL="909197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600"/>
              <a:buFont typeface="Noto Sans Symbols"/>
              <a:buChar char="⮚"/>
            </a:pPr>
            <a:r>
              <a:rPr b="0" i="0" lang="en-US" sz="20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Professor of Practice from IT industries </a:t>
            </a:r>
            <a:endParaRPr/>
          </a:p>
          <a:p>
            <a:pPr indent="-182070" lvl="1" marL="452801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meet the academia-industry gap.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department attracts foreign students across the globe with different ethnic backgrounds and cultures.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department offers skill oriented courses in collaboration with</a:t>
            </a:r>
            <a:endParaRPr/>
          </a:p>
          <a:p>
            <a:pPr indent="-283269" lvl="1" marL="736497" marR="0" rtl="0" algn="just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Incubation and startup initiatives in the university (</a:t>
            </a:r>
            <a:r>
              <a:rPr b="0" i="0" lang="en-US" sz="2000" u="none" cap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viz., ā-hub, DIGIFAC and Skill development center) </a:t>
            </a:r>
            <a:endParaRPr/>
          </a:p>
          <a:p>
            <a:pPr indent="0" lvl="1" marL="270731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B06C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equip the students with appropriate skill set in tune with industry needs.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3895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NBA Accreditation - Muthoot Institute of Technology and Science News  Electrical Electronics" id="358" name="Google Shape;3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5826" y="4876800"/>
            <a:ext cx="1325089" cy="112176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59" name="Google Shape;359;p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0" name="Google Shape;36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03505" y="3613504"/>
            <a:ext cx="1249757" cy="111089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61" name="Google Shape;36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4472" y="2362203"/>
            <a:ext cx="1187301" cy="117460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62" name="Google Shape;36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76111" y="1120091"/>
            <a:ext cx="1629890" cy="122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61"/>
          <p:cNvSpPr/>
          <p:nvPr/>
        </p:nvSpPr>
        <p:spPr>
          <a:xfrm>
            <a:off x="7620000" y="5941885"/>
            <a:ext cx="1913467" cy="36909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61"/>
          <p:cNvSpPr/>
          <p:nvPr/>
        </p:nvSpPr>
        <p:spPr>
          <a:xfrm>
            <a:off x="2057399" y="1310030"/>
            <a:ext cx="3733800" cy="518770"/>
          </a:xfrm>
          <a:prstGeom prst="roundRect">
            <a:avLst>
              <a:gd fmla="val 16667" name="adj"/>
            </a:avLst>
          </a:prstGeom>
          <a:solidFill>
            <a:srgbClr val="B2A0C7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1" name="Google Shape;1151;p61"/>
          <p:cNvSpPr/>
          <p:nvPr/>
        </p:nvSpPr>
        <p:spPr>
          <a:xfrm>
            <a:off x="8328" y="17656"/>
            <a:ext cx="9906000" cy="1040460"/>
          </a:xfrm>
          <a:prstGeom prst="roundRect">
            <a:avLst>
              <a:gd fmla="val 17144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152" name="Google Shape;115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153" name="Google Shape;115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854" y="1905000"/>
            <a:ext cx="3537094" cy="188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0000" y="1905000"/>
            <a:ext cx="3134197" cy="1907613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61"/>
          <p:cNvSpPr txBox="1"/>
          <p:nvPr/>
        </p:nvSpPr>
        <p:spPr>
          <a:xfrm>
            <a:off x="2019386" y="1254070"/>
            <a:ext cx="3733799" cy="522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 Ragging Week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7" name="Google Shape;1157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78322" y="1252387"/>
            <a:ext cx="2435842" cy="2124855"/>
          </a:xfrm>
          <a:prstGeom prst="ellipse">
            <a:avLst/>
          </a:prstGeom>
          <a:noFill/>
          <a:ln cap="rnd" cmpd="sng" w="19050">
            <a:solidFill>
              <a:srgbClr val="A9380B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158" name="Google Shape;1158;p61"/>
          <p:cNvSpPr txBox="1"/>
          <p:nvPr/>
        </p:nvSpPr>
        <p:spPr>
          <a:xfrm>
            <a:off x="7357533" y="5882503"/>
            <a:ext cx="2438400" cy="4614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Swachh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Bharat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59" name="Google Shape;1159;p61"/>
          <p:cNvGrpSpPr/>
          <p:nvPr/>
        </p:nvGrpSpPr>
        <p:grpSpPr>
          <a:xfrm>
            <a:off x="490302" y="5029201"/>
            <a:ext cx="6639397" cy="1371601"/>
            <a:chOff x="381001" y="4191000"/>
            <a:chExt cx="6639397" cy="1371601"/>
          </a:xfrm>
        </p:grpSpPr>
        <p:pic>
          <p:nvPicPr>
            <p:cNvPr id="1160" name="Google Shape;1160;p6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724400" y="4191000"/>
              <a:ext cx="2295998" cy="1371601"/>
            </a:xfrm>
            <a:prstGeom prst="rect">
              <a:avLst/>
            </a:prstGeom>
            <a:noFill/>
            <a:ln cap="flat" cmpd="sng" w="28575">
              <a:solidFill>
                <a:srgbClr val="1A00B8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pic>
          <p:nvPicPr>
            <p:cNvPr id="1161" name="Google Shape;1161;p6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98185" y="4191000"/>
              <a:ext cx="2104441" cy="1371600"/>
            </a:xfrm>
            <a:prstGeom prst="rect">
              <a:avLst/>
            </a:prstGeom>
            <a:noFill/>
            <a:ln cap="flat" cmpd="sng" w="28575">
              <a:solidFill>
                <a:srgbClr val="1A00B8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pic>
          <p:nvPicPr>
            <p:cNvPr id="1162" name="Google Shape;1162;p6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81001" y="4191000"/>
              <a:ext cx="2188577" cy="1371600"/>
            </a:xfrm>
            <a:prstGeom prst="rect">
              <a:avLst/>
            </a:prstGeom>
            <a:noFill/>
            <a:ln cap="flat" cmpd="sng" w="28575">
              <a:solidFill>
                <a:srgbClr val="1A00B8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</p:grpSp>
      <p:pic>
        <p:nvPicPr>
          <p:cNvPr id="1163" name="Google Shape;1163;p6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78322" y="3411109"/>
            <a:ext cx="2435842" cy="2303893"/>
          </a:xfrm>
          <a:prstGeom prst="ellipse">
            <a:avLst/>
          </a:prstGeom>
          <a:noFill/>
          <a:ln cap="rnd" cmpd="sng" w="28575">
            <a:solidFill>
              <a:srgbClr val="A9380B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grpSp>
        <p:nvGrpSpPr>
          <p:cNvPr id="1164" name="Google Shape;1164;p61"/>
          <p:cNvGrpSpPr/>
          <p:nvPr/>
        </p:nvGrpSpPr>
        <p:grpSpPr>
          <a:xfrm>
            <a:off x="702437" y="4320090"/>
            <a:ext cx="6367699" cy="830754"/>
            <a:chOff x="1683213" y="3570189"/>
            <a:chExt cx="4685789" cy="830754"/>
          </a:xfrm>
        </p:grpSpPr>
        <p:sp>
          <p:nvSpPr>
            <p:cNvPr id="1165" name="Google Shape;1165;p61"/>
            <p:cNvSpPr/>
            <p:nvPr/>
          </p:nvSpPr>
          <p:spPr>
            <a:xfrm>
              <a:off x="1683213" y="3628609"/>
              <a:ext cx="4685789" cy="369090"/>
            </a:xfrm>
            <a:prstGeom prst="roundRect">
              <a:avLst>
                <a:gd fmla="val 16667" name="adj"/>
              </a:avLst>
            </a:prstGeom>
            <a:solidFill>
              <a:srgbClr val="FABF8E"/>
            </a:solidFill>
            <a:ln cap="flat" cmpd="sng" w="2540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66" name="Google Shape;1166;p61"/>
            <p:cNvSpPr txBox="1"/>
            <p:nvPr/>
          </p:nvSpPr>
          <p:spPr>
            <a:xfrm>
              <a:off x="1817575" y="3570189"/>
              <a:ext cx="4304790" cy="8307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00" lIns="91175" spcFirstLastPara="1" rIns="91175" wrap="square" tIns="456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Republic Day/Independence Day Celebration</a:t>
              </a: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62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172" name="Google Shape;117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173" name="Google Shape;1173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4" name="Google Shape;1174;p62"/>
          <p:cNvGrpSpPr/>
          <p:nvPr/>
        </p:nvGrpSpPr>
        <p:grpSpPr>
          <a:xfrm>
            <a:off x="762001" y="1143000"/>
            <a:ext cx="8062354" cy="5272545"/>
            <a:chOff x="0" y="0"/>
            <a:chExt cx="8062354" cy="5272545"/>
          </a:xfrm>
        </p:grpSpPr>
        <p:sp>
          <p:nvSpPr>
            <p:cNvPr id="1175" name="Google Shape;1175;p62"/>
            <p:cNvSpPr/>
            <p:nvPr/>
          </p:nvSpPr>
          <p:spPr>
            <a:xfrm>
              <a:off x="4767957" y="3515025"/>
              <a:ext cx="3294397" cy="1687214"/>
            </a:xfrm>
            <a:prstGeom prst="roundRect">
              <a:avLst>
                <a:gd fmla="val 10000" name="adj"/>
              </a:avLst>
            </a:prstGeom>
            <a:solidFill>
              <a:srgbClr val="CCC0D9">
                <a:alpha val="89803"/>
              </a:srgb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62"/>
            <p:cNvSpPr txBox="1"/>
            <p:nvPr/>
          </p:nvSpPr>
          <p:spPr>
            <a:xfrm>
              <a:off x="5793339" y="3973891"/>
              <a:ext cx="2231952" cy="1191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1900" lIns="41900" spcFirstLastPara="1" rIns="41900" wrap="square" tIns="41900">
              <a:noAutofit/>
            </a:bodyPr>
            <a:lstStyle/>
            <a:p>
              <a:pPr indent="-66675" lvl="1" marL="571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050"/>
                <a:buFont typeface="Times New Roman"/>
                <a:buChar char="•"/>
              </a:pPr>
              <a:r>
                <a:rPr b="0" i="0" lang="en-US" sz="1050" u="none" cap="none" strike="noStrik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DOE: 09-10-2020</a:t>
              </a:r>
              <a:endParaRPr/>
            </a:p>
            <a:p>
              <a:pPr indent="-66675" lvl="1" marL="57150" marR="0" rtl="0" algn="l">
                <a:lnSpc>
                  <a:spcPct val="90000"/>
                </a:lnSpc>
                <a:spcBef>
                  <a:spcPts val="158"/>
                </a:spcBef>
                <a:spcAft>
                  <a:spcPts val="0"/>
                </a:spcAft>
                <a:buClr>
                  <a:srgbClr val="0070C0"/>
                </a:buClr>
                <a:buSzPts val="1050"/>
                <a:buFont typeface="Times New Roman"/>
                <a:buChar char="•"/>
              </a:pPr>
              <a:r>
                <a:rPr b="0" i="0" lang="en-US" sz="1050" u="none" cap="none" strike="noStrik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Events: 14</a:t>
              </a:r>
              <a:endParaRPr/>
            </a:p>
            <a:p>
              <a:pPr indent="-66675" lvl="1" marL="57150" marR="0" rtl="0" algn="l">
                <a:lnSpc>
                  <a:spcPct val="90000"/>
                </a:lnSpc>
                <a:spcBef>
                  <a:spcPts val="158"/>
                </a:spcBef>
                <a:spcAft>
                  <a:spcPts val="0"/>
                </a:spcAft>
                <a:buClr>
                  <a:srgbClr val="0070C0"/>
                </a:buClr>
                <a:buSzPts val="1050"/>
                <a:buFont typeface="Times New Roman"/>
                <a:buChar char="•"/>
              </a:pPr>
              <a:r>
                <a:rPr b="0" i="0" lang="en-US" sz="1050" u="none" cap="none" strike="noStrik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2500 (online and offline)</a:t>
              </a:r>
              <a:endParaRPr/>
            </a:p>
            <a:p>
              <a:pPr indent="-66675" lvl="1" marL="57150" marR="0" rtl="0" algn="l">
                <a:lnSpc>
                  <a:spcPct val="90000"/>
                </a:lnSpc>
                <a:spcBef>
                  <a:spcPts val="158"/>
                </a:spcBef>
                <a:spcAft>
                  <a:spcPts val="0"/>
                </a:spcAft>
                <a:buClr>
                  <a:srgbClr val="0070C0"/>
                </a:buClr>
                <a:buSzPts val="1050"/>
                <a:buFont typeface="Times New Roman"/>
                <a:buChar char="•"/>
              </a:pPr>
              <a:r>
                <a:rPr b="0" i="0" lang="en-US" sz="1050" u="none" cap="none" strike="noStrike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Hackathons, website development, resume building, android programming and coding challenges etc.</a:t>
              </a:r>
              <a:endParaRPr/>
            </a:p>
          </p:txBody>
        </p:sp>
        <p:sp>
          <p:nvSpPr>
            <p:cNvPr id="1177" name="Google Shape;1177;p62"/>
            <p:cNvSpPr/>
            <p:nvPr/>
          </p:nvSpPr>
          <p:spPr>
            <a:xfrm>
              <a:off x="0" y="3585331"/>
              <a:ext cx="3241758" cy="1687214"/>
            </a:xfrm>
            <a:prstGeom prst="roundRect">
              <a:avLst>
                <a:gd fmla="val 10000" name="adj"/>
              </a:avLst>
            </a:prstGeom>
            <a:solidFill>
              <a:srgbClr val="B6DDE7">
                <a:alpha val="89803"/>
              </a:srgb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62"/>
            <p:cNvSpPr txBox="1"/>
            <p:nvPr/>
          </p:nvSpPr>
          <p:spPr>
            <a:xfrm>
              <a:off x="37063" y="4044197"/>
              <a:ext cx="2195104" cy="1191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36C09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DOE: 20-12-2020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E36C09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Events: 4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E36C09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600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E36C09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E36C0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Tech Innovations, Patriotic Events, Free Tuitions</a:t>
              </a:r>
              <a:endParaRPr b="0" i="0" sz="1200" u="none" cap="none" strike="noStrike">
                <a:solidFill>
                  <a:srgbClr val="E36C09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79" name="Google Shape;1179;p62"/>
            <p:cNvSpPr/>
            <p:nvPr/>
          </p:nvSpPr>
          <p:spPr>
            <a:xfrm>
              <a:off x="4590008" y="0"/>
              <a:ext cx="3472346" cy="1687214"/>
            </a:xfrm>
            <a:prstGeom prst="roundRect">
              <a:avLst>
                <a:gd fmla="val 10000" name="adj"/>
              </a:avLst>
            </a:prstGeom>
            <a:solidFill>
              <a:srgbClr val="D6E3BC">
                <a:alpha val="89803"/>
              </a:srgb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2"/>
            <p:cNvSpPr txBox="1"/>
            <p:nvPr/>
          </p:nvSpPr>
          <p:spPr>
            <a:xfrm>
              <a:off x="5668775" y="37063"/>
              <a:ext cx="2356516" cy="1191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030A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DOE: 28-07-2018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7030A0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030A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Events: 5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7030A0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030A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2000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7030A0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030A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Fest, Flash mobs, Music &amp; Dance Workshops, Technical &amp; Cultural Events</a:t>
              </a:r>
              <a:endParaRPr b="0" i="0" sz="1200" u="none" cap="none" strike="noStrike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81" name="Google Shape;1181;p62"/>
            <p:cNvSpPr/>
            <p:nvPr/>
          </p:nvSpPr>
          <p:spPr>
            <a:xfrm>
              <a:off x="0" y="0"/>
              <a:ext cx="3437731" cy="1687214"/>
            </a:xfrm>
            <a:prstGeom prst="roundRect">
              <a:avLst>
                <a:gd fmla="val 10000" name="adj"/>
              </a:avLst>
            </a:prstGeom>
            <a:solidFill>
              <a:srgbClr val="FBD4B4">
                <a:alpha val="89803"/>
              </a:srgb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62"/>
            <p:cNvSpPr txBox="1"/>
            <p:nvPr/>
          </p:nvSpPr>
          <p:spPr>
            <a:xfrm>
              <a:off x="37063" y="37063"/>
              <a:ext cx="2332285" cy="11912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950" lIns="60950" spcFirstLastPara="1" rIns="60950" wrap="square" tIns="60950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6923C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6923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D.O.E:01-10-2016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76923C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6923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Events: 04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76923C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76923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Participants: 150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599046"/>
                </a:buClr>
                <a:buSzPts val="1200"/>
                <a:buFont typeface="Times New Roman"/>
                <a:buChar char="•"/>
              </a:pPr>
              <a:r>
                <a:rPr b="0" i="0" lang="en-US" sz="1200" u="none" cap="none" strike="noStrike">
                  <a:solidFill>
                    <a:srgbClr val="59904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Debates, Elocution, Writing Competitions, Micro Tales</a:t>
              </a:r>
              <a:endParaRPr b="0" i="0" sz="1200" u="none" cap="none" strike="noStrike">
                <a:solidFill>
                  <a:srgbClr val="599046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83" name="Google Shape;1183;p62"/>
            <p:cNvSpPr/>
            <p:nvPr/>
          </p:nvSpPr>
          <p:spPr>
            <a:xfrm>
              <a:off x="1695439" y="300535"/>
              <a:ext cx="2283012" cy="22830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C2D59B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62"/>
            <p:cNvSpPr txBox="1"/>
            <p:nvPr/>
          </p:nvSpPr>
          <p:spPr>
            <a:xfrm>
              <a:off x="2364118" y="969214"/>
              <a:ext cx="1614333" cy="1614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Communicons</a:t>
              </a:r>
              <a:endParaRPr/>
            </a:p>
          </p:txBody>
        </p:sp>
        <p:sp>
          <p:nvSpPr>
            <p:cNvPr id="1185" name="Google Shape;1185;p62"/>
            <p:cNvSpPr/>
            <p:nvPr/>
          </p:nvSpPr>
          <p:spPr>
            <a:xfrm rot="5400000">
              <a:off x="4083902" y="300535"/>
              <a:ext cx="2283012" cy="22830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62"/>
            <p:cNvSpPr txBox="1"/>
            <p:nvPr/>
          </p:nvSpPr>
          <p:spPr>
            <a:xfrm>
              <a:off x="4083902" y="969214"/>
              <a:ext cx="1614333" cy="1614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AU United Cultural Club</a:t>
              </a:r>
              <a:endParaRPr/>
            </a:p>
          </p:txBody>
        </p:sp>
        <p:sp>
          <p:nvSpPr>
            <p:cNvPr id="1187" name="Google Shape;1187;p62"/>
            <p:cNvSpPr/>
            <p:nvPr/>
          </p:nvSpPr>
          <p:spPr>
            <a:xfrm rot="10800000">
              <a:off x="4083902" y="2688998"/>
              <a:ext cx="2283012" cy="22830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62"/>
            <p:cNvSpPr txBox="1"/>
            <p:nvPr/>
          </p:nvSpPr>
          <p:spPr>
            <a:xfrm>
              <a:off x="4083902" y="2688998"/>
              <a:ext cx="1614333" cy="1614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GSDC (Google Student Developer Club)</a:t>
              </a:r>
              <a:endParaRPr/>
            </a:p>
          </p:txBody>
        </p:sp>
        <p:sp>
          <p:nvSpPr>
            <p:cNvPr id="1189" name="Google Shape;1189;p62"/>
            <p:cNvSpPr/>
            <p:nvPr/>
          </p:nvSpPr>
          <p:spPr>
            <a:xfrm rot="-5400000">
              <a:off x="1695439" y="2688998"/>
              <a:ext cx="2283012" cy="228301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E36C09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62"/>
            <p:cNvSpPr txBox="1"/>
            <p:nvPr/>
          </p:nvSpPr>
          <p:spPr>
            <a:xfrm>
              <a:off x="2364118" y="2688998"/>
              <a:ext cx="1614333" cy="1614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GITA (General Interest Topics Avenue)</a:t>
              </a:r>
              <a:endParaRPr/>
            </a:p>
          </p:txBody>
        </p:sp>
        <p:sp>
          <p:nvSpPr>
            <p:cNvPr id="1191" name="Google Shape;1191;p62"/>
            <p:cNvSpPr/>
            <p:nvPr/>
          </p:nvSpPr>
          <p:spPr>
            <a:xfrm>
              <a:off x="3637054" y="2161743"/>
              <a:ext cx="788245" cy="685430"/>
            </a:xfrm>
            <a:custGeom>
              <a:rect b="b" l="l" r="r" t="t"/>
              <a:pathLst>
                <a:path extrusionOk="0" h="120000" w="12000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1C0D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62"/>
            <p:cNvSpPr/>
            <p:nvPr/>
          </p:nvSpPr>
          <p:spPr>
            <a:xfrm rot="10800000">
              <a:off x="3637054" y="2425371"/>
              <a:ext cx="788245" cy="685430"/>
            </a:xfrm>
            <a:custGeom>
              <a:rect b="b" l="l" r="r" t="t"/>
              <a:pathLst>
                <a:path extrusionOk="0" h="120000" w="12000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B1C0D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3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200" name="Google Shape;120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01" name="Google Shape;120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1244183"/>
            <a:ext cx="2661738" cy="2321797"/>
          </a:xfrm>
          <a:prstGeom prst="ellipse">
            <a:avLst/>
          </a:prstGeom>
          <a:noFill/>
          <a:ln cap="rnd" cmpd="sng" w="19050">
            <a:solidFill>
              <a:srgbClr val="5F497A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03" name="Google Shape;1203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651" y="3692334"/>
            <a:ext cx="2634082" cy="2248815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204" name="Google Shape;1204;p63"/>
          <p:cNvSpPr/>
          <p:nvPr/>
        </p:nvSpPr>
        <p:spPr>
          <a:xfrm>
            <a:off x="3048001" y="3692323"/>
            <a:ext cx="4051300" cy="511969"/>
          </a:xfrm>
          <a:prstGeom prst="roundRect">
            <a:avLst>
              <a:gd fmla="val 16667" name="adj"/>
            </a:avLst>
          </a:prstGeom>
          <a:solidFill>
            <a:srgbClr val="FBD4B4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Teachers day Celebration</a:t>
            </a:r>
            <a:endParaRPr b="1" sz="240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05" name="Google Shape;1205;p63"/>
          <p:cNvPicPr preferRelativeResize="0"/>
          <p:nvPr/>
        </p:nvPicPr>
        <p:blipFill rotWithShape="1">
          <a:blip r:embed="rId7">
            <a:alphaModFix/>
          </a:blip>
          <a:srcRect b="16561" l="0" r="0" t="0"/>
          <a:stretch/>
        </p:blipFill>
        <p:spPr>
          <a:xfrm>
            <a:off x="3048001" y="1181784"/>
            <a:ext cx="4051300" cy="2390342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206" name="Google Shape;1206;p63"/>
          <p:cNvPicPr preferRelativeResize="0"/>
          <p:nvPr/>
        </p:nvPicPr>
        <p:blipFill rotWithShape="1">
          <a:blip r:embed="rId8">
            <a:alphaModFix/>
          </a:blip>
          <a:srcRect b="22770" l="-1025" r="17195" t="8827"/>
          <a:stretch/>
        </p:blipFill>
        <p:spPr>
          <a:xfrm>
            <a:off x="2807221" y="4208603"/>
            <a:ext cx="2354786" cy="2321796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07" name="Google Shape;1207;p63"/>
          <p:cNvPicPr preferRelativeResize="0"/>
          <p:nvPr/>
        </p:nvPicPr>
        <p:blipFill rotWithShape="1">
          <a:blip r:embed="rId9">
            <a:alphaModFix/>
          </a:blip>
          <a:srcRect b="0" l="4695" r="12718" t="-1668"/>
          <a:stretch/>
        </p:blipFill>
        <p:spPr>
          <a:xfrm>
            <a:off x="7421569" y="3592911"/>
            <a:ext cx="2499672" cy="2248815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08" name="Google Shape;1208;p63"/>
          <p:cNvPicPr preferRelativeResize="0"/>
          <p:nvPr/>
        </p:nvPicPr>
        <p:blipFill rotWithShape="1">
          <a:blip r:embed="rId10">
            <a:alphaModFix/>
          </a:blip>
          <a:srcRect b="-507" l="13190" r="22324" t="508"/>
          <a:stretch/>
        </p:blipFill>
        <p:spPr>
          <a:xfrm>
            <a:off x="7173841" y="1246357"/>
            <a:ext cx="2661738" cy="2321796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09" name="Google Shape;1209;p63"/>
          <p:cNvPicPr preferRelativeResize="0"/>
          <p:nvPr/>
        </p:nvPicPr>
        <p:blipFill rotWithShape="1">
          <a:blip r:embed="rId11">
            <a:alphaModFix/>
          </a:blip>
          <a:srcRect b="-3777" l="14926" r="28024" t="3778"/>
          <a:stretch/>
        </p:blipFill>
        <p:spPr>
          <a:xfrm>
            <a:off x="5159830" y="4245655"/>
            <a:ext cx="2354786" cy="2321796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64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217" name="Google Shape;1217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18" name="Google Shape;1218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5599" y="1610859"/>
            <a:ext cx="2509339" cy="1981200"/>
          </a:xfrm>
          <a:prstGeom prst="ellipse">
            <a:avLst/>
          </a:prstGeom>
          <a:noFill/>
          <a:ln cap="rnd" cmpd="sng" w="19050">
            <a:solidFill>
              <a:srgbClr val="5F497A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20" name="Google Shape;1220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0999" y="3733801"/>
            <a:ext cx="2457733" cy="1960954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221" name="Google Shape;1221;p64"/>
          <p:cNvSpPr/>
          <p:nvPr/>
        </p:nvSpPr>
        <p:spPr>
          <a:xfrm>
            <a:off x="3048001" y="3692323"/>
            <a:ext cx="4051300" cy="511969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Departmental Day</a:t>
            </a:r>
            <a:endParaRPr b="1" sz="2400">
              <a:solidFill>
                <a:srgbClr val="95373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2" name="Google Shape;1222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80906" y="1171674"/>
            <a:ext cx="3585513" cy="2390341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223" name="Google Shape;1223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07221" y="4621626"/>
            <a:ext cx="2354786" cy="1569857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24" name="Google Shape;1224;p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72382" y="3733801"/>
            <a:ext cx="2371663" cy="1793806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25" name="Google Shape;1225;p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15200" y="1707135"/>
            <a:ext cx="2520378" cy="1985188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26" name="Google Shape;1226;p6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59830" y="4718758"/>
            <a:ext cx="2354786" cy="1569857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6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234" name="Google Shape;123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35" name="Google Shape;123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333" y="3962399"/>
            <a:ext cx="3302000" cy="2904067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237" name="Google Shape;1237;p65"/>
          <p:cNvSpPr/>
          <p:nvPr/>
        </p:nvSpPr>
        <p:spPr>
          <a:xfrm>
            <a:off x="2999830" y="3214121"/>
            <a:ext cx="3858170" cy="670066"/>
          </a:xfrm>
          <a:prstGeom prst="roundRect">
            <a:avLst>
              <a:gd fmla="val 16667" name="adj"/>
            </a:avLst>
          </a:prstGeom>
          <a:solidFill>
            <a:srgbClr val="92CCDC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Periscope-2022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Level Conference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8" name="Google Shape;1238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9830" y="1096754"/>
            <a:ext cx="3858170" cy="2117366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239" name="Google Shape;1239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4200" y="1524000"/>
            <a:ext cx="2971800" cy="2895600"/>
          </a:xfrm>
          <a:prstGeom prst="ellipse">
            <a:avLst/>
          </a:prstGeom>
          <a:noFill/>
          <a:ln cap="rnd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40" name="Google Shape;1240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827" y="1524000"/>
            <a:ext cx="2841173" cy="2819400"/>
          </a:xfrm>
          <a:prstGeom prst="ellipse">
            <a:avLst/>
          </a:prstGeom>
          <a:noFill/>
          <a:ln cap="rnd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41" name="Google Shape;1241;p6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24400" y="3950717"/>
            <a:ext cx="3429000" cy="2907283"/>
          </a:xfrm>
          <a:prstGeom prst="ellipse">
            <a:avLst/>
          </a:prstGeom>
          <a:noFill/>
          <a:ln cap="rnd" cmpd="sng" w="2857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66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5426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300" spcFirstLastPara="1" rIns="32300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Council and Activities</a:t>
            </a:r>
            <a:endParaRPr/>
          </a:p>
        </p:txBody>
      </p:sp>
      <p:pic>
        <p:nvPicPr>
          <p:cNvPr id="1249" name="Google Shape;124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7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50" name="Google Shape;125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420" y="2007507"/>
            <a:ext cx="2661738" cy="2397366"/>
          </a:xfrm>
          <a:prstGeom prst="ellipse">
            <a:avLst/>
          </a:prstGeom>
          <a:noFill/>
          <a:ln cap="rnd" cmpd="sng" w="19050">
            <a:solidFill>
              <a:srgbClr val="5F497A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52" name="Google Shape;1252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57413" y="4495800"/>
            <a:ext cx="2496115" cy="2133600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253" name="Google Shape;1253;p66"/>
          <p:cNvSpPr/>
          <p:nvPr/>
        </p:nvSpPr>
        <p:spPr>
          <a:xfrm>
            <a:off x="3048001" y="3692323"/>
            <a:ext cx="4051300" cy="511969"/>
          </a:xfrm>
          <a:prstGeom prst="roundRect">
            <a:avLst>
              <a:gd fmla="val 16667" name="adj"/>
            </a:avLst>
          </a:prstGeom>
          <a:solidFill>
            <a:srgbClr val="00E25B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Ethnic Day</a:t>
            </a:r>
            <a:endParaRPr b="1"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4" name="Google Shape;1254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80089" y="1314595"/>
            <a:ext cx="3187122" cy="2124747"/>
          </a:xfrm>
          <a:prstGeom prst="rect">
            <a:avLst/>
          </a:prstGeom>
          <a:solidFill>
            <a:srgbClr val="ECECEC"/>
          </a:solidFill>
          <a:ln cap="sq" cmpd="sng" w="38100">
            <a:solidFill>
              <a:srgbClr val="B2A0C7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255" name="Google Shape;1255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7376" y="4514850"/>
            <a:ext cx="2499672" cy="2095500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256" name="Google Shape;1256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9300" y="2057400"/>
            <a:ext cx="2661738" cy="2297580"/>
          </a:xfrm>
          <a:prstGeom prst="ellipse">
            <a:avLst/>
          </a:prstGeom>
          <a:noFill/>
          <a:ln cap="rnd" cmpd="sng" w="127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67"/>
          <p:cNvGrpSpPr/>
          <p:nvPr/>
        </p:nvGrpSpPr>
        <p:grpSpPr>
          <a:xfrm>
            <a:off x="304800" y="1295400"/>
            <a:ext cx="9296400" cy="5181600"/>
            <a:chOff x="942711" y="1295400"/>
            <a:chExt cx="8466541" cy="4862102"/>
          </a:xfrm>
        </p:grpSpPr>
        <p:sp>
          <p:nvSpPr>
            <p:cNvPr id="1262" name="Google Shape;1262;p67"/>
            <p:cNvSpPr/>
            <p:nvPr/>
          </p:nvSpPr>
          <p:spPr>
            <a:xfrm>
              <a:off x="1033733" y="1295400"/>
              <a:ext cx="3892786" cy="20574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-2999" r="-2999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67"/>
            <p:cNvSpPr/>
            <p:nvPr/>
          </p:nvSpPr>
          <p:spPr>
            <a:xfrm>
              <a:off x="1949995" y="3238021"/>
              <a:ext cx="2060261" cy="526794"/>
            </a:xfrm>
            <a:custGeom>
              <a:rect b="b" l="l" r="r" t="t"/>
              <a:pathLst>
                <a:path extrusionOk="0" h="648172" w="2060261">
                  <a:moveTo>
                    <a:pt x="0" y="0"/>
                  </a:moveTo>
                  <a:lnTo>
                    <a:pt x="1201819" y="0"/>
                  </a:lnTo>
                  <a:lnTo>
                    <a:pt x="1447333" y="-69354"/>
                  </a:lnTo>
                  <a:lnTo>
                    <a:pt x="1716884" y="0"/>
                  </a:lnTo>
                  <a:lnTo>
                    <a:pt x="2060261" y="0"/>
                  </a:lnTo>
                  <a:lnTo>
                    <a:pt x="2060261" y="108029"/>
                  </a:lnTo>
                  <a:lnTo>
                    <a:pt x="2060261" y="108029"/>
                  </a:lnTo>
                  <a:lnTo>
                    <a:pt x="2060261" y="270072"/>
                  </a:lnTo>
                  <a:lnTo>
                    <a:pt x="2060261" y="648172"/>
                  </a:lnTo>
                  <a:lnTo>
                    <a:pt x="1716884" y="648172"/>
                  </a:lnTo>
                  <a:lnTo>
                    <a:pt x="1201819" y="648172"/>
                  </a:lnTo>
                  <a:lnTo>
                    <a:pt x="1201819" y="648172"/>
                  </a:lnTo>
                  <a:lnTo>
                    <a:pt x="0" y="648172"/>
                  </a:lnTo>
                  <a:lnTo>
                    <a:pt x="0" y="270072"/>
                  </a:lnTo>
                  <a:lnTo>
                    <a:pt x="0" y="108029"/>
                  </a:lnTo>
                  <a:lnTo>
                    <a:pt x="0" y="108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 Plant</a:t>
              </a:r>
              <a:endParaRPr/>
            </a:p>
          </p:txBody>
        </p:sp>
        <p:sp>
          <p:nvSpPr>
            <p:cNvPr id="1264" name="Google Shape;1264;p67"/>
            <p:cNvSpPr/>
            <p:nvPr/>
          </p:nvSpPr>
          <p:spPr>
            <a:xfrm>
              <a:off x="5459919" y="1312010"/>
              <a:ext cx="3810000" cy="204079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-2999" r="-2999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67"/>
            <p:cNvSpPr/>
            <p:nvPr/>
          </p:nvSpPr>
          <p:spPr>
            <a:xfrm>
              <a:off x="6755319" y="3190741"/>
              <a:ext cx="2060261" cy="574074"/>
            </a:xfrm>
            <a:custGeom>
              <a:rect b="b" l="l" r="r" t="t"/>
              <a:pathLst>
                <a:path extrusionOk="0" h="648172" w="2060261">
                  <a:moveTo>
                    <a:pt x="0" y="0"/>
                  </a:moveTo>
                  <a:lnTo>
                    <a:pt x="1201819" y="0"/>
                  </a:lnTo>
                  <a:lnTo>
                    <a:pt x="1447333" y="-69354"/>
                  </a:lnTo>
                  <a:lnTo>
                    <a:pt x="1716884" y="0"/>
                  </a:lnTo>
                  <a:lnTo>
                    <a:pt x="2060261" y="0"/>
                  </a:lnTo>
                  <a:lnTo>
                    <a:pt x="2060261" y="108029"/>
                  </a:lnTo>
                  <a:lnTo>
                    <a:pt x="2060261" y="108029"/>
                  </a:lnTo>
                  <a:lnTo>
                    <a:pt x="2060261" y="270072"/>
                  </a:lnTo>
                  <a:lnTo>
                    <a:pt x="2060261" y="648172"/>
                  </a:lnTo>
                  <a:lnTo>
                    <a:pt x="1716884" y="648172"/>
                  </a:lnTo>
                  <a:lnTo>
                    <a:pt x="1201819" y="648172"/>
                  </a:lnTo>
                  <a:lnTo>
                    <a:pt x="1201819" y="648172"/>
                  </a:lnTo>
                  <a:lnTo>
                    <a:pt x="0" y="648172"/>
                  </a:lnTo>
                  <a:lnTo>
                    <a:pt x="0" y="270072"/>
                  </a:lnTo>
                  <a:lnTo>
                    <a:pt x="0" y="108029"/>
                  </a:lnTo>
                  <a:lnTo>
                    <a:pt x="0" y="108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Canteen</a:t>
              </a:r>
              <a:endParaRPr/>
            </a:p>
          </p:txBody>
        </p:sp>
        <p:sp>
          <p:nvSpPr>
            <p:cNvPr id="1266" name="Google Shape;1266;p67"/>
            <p:cNvSpPr/>
            <p:nvPr/>
          </p:nvSpPr>
          <p:spPr>
            <a:xfrm>
              <a:off x="942711" y="3886193"/>
              <a:ext cx="2314900" cy="15471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2999" l="0" r="0" t="-2999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67"/>
            <p:cNvSpPr/>
            <p:nvPr/>
          </p:nvSpPr>
          <p:spPr>
            <a:xfrm>
              <a:off x="1109932" y="5410184"/>
              <a:ext cx="2359349" cy="648172"/>
            </a:xfrm>
            <a:custGeom>
              <a:rect b="b" l="l" r="r" t="t"/>
              <a:pathLst>
                <a:path extrusionOk="0" h="648172" w="2359349">
                  <a:moveTo>
                    <a:pt x="0" y="0"/>
                  </a:moveTo>
                  <a:lnTo>
                    <a:pt x="1376287" y="0"/>
                  </a:lnTo>
                  <a:lnTo>
                    <a:pt x="1657443" y="-69354"/>
                  </a:lnTo>
                  <a:lnTo>
                    <a:pt x="1966124" y="0"/>
                  </a:lnTo>
                  <a:lnTo>
                    <a:pt x="2359349" y="0"/>
                  </a:lnTo>
                  <a:lnTo>
                    <a:pt x="2359349" y="108029"/>
                  </a:lnTo>
                  <a:lnTo>
                    <a:pt x="2359349" y="108029"/>
                  </a:lnTo>
                  <a:lnTo>
                    <a:pt x="2359349" y="270072"/>
                  </a:lnTo>
                  <a:lnTo>
                    <a:pt x="2359349" y="648172"/>
                  </a:lnTo>
                  <a:lnTo>
                    <a:pt x="1966124" y="648172"/>
                  </a:lnTo>
                  <a:lnTo>
                    <a:pt x="1376287" y="648172"/>
                  </a:lnTo>
                  <a:lnTo>
                    <a:pt x="1376287" y="648172"/>
                  </a:lnTo>
                  <a:lnTo>
                    <a:pt x="0" y="648172"/>
                  </a:lnTo>
                  <a:lnTo>
                    <a:pt x="0" y="270072"/>
                  </a:lnTo>
                  <a:lnTo>
                    <a:pt x="0" y="108029"/>
                  </a:lnTo>
                  <a:lnTo>
                    <a:pt x="0" y="108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 Air Auditorium</a:t>
              </a:r>
              <a:endParaRPr/>
            </a:p>
          </p:txBody>
        </p:sp>
        <p:sp>
          <p:nvSpPr>
            <p:cNvPr id="1268" name="Google Shape;1268;p67"/>
            <p:cNvSpPr/>
            <p:nvPr/>
          </p:nvSpPr>
          <p:spPr>
            <a:xfrm>
              <a:off x="4105106" y="3886179"/>
              <a:ext cx="2104707" cy="185192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-9999" r="-9999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67"/>
            <p:cNvSpPr/>
            <p:nvPr/>
          </p:nvSpPr>
          <p:spPr>
            <a:xfrm>
              <a:off x="4182972" y="5509330"/>
              <a:ext cx="1999133" cy="648172"/>
            </a:xfrm>
            <a:custGeom>
              <a:rect b="b" l="l" r="r" t="t"/>
              <a:pathLst>
                <a:path extrusionOk="0" h="648172" w="1999133">
                  <a:moveTo>
                    <a:pt x="0" y="0"/>
                  </a:moveTo>
                  <a:lnTo>
                    <a:pt x="1166161" y="0"/>
                  </a:lnTo>
                  <a:lnTo>
                    <a:pt x="1404391" y="-69354"/>
                  </a:lnTo>
                  <a:lnTo>
                    <a:pt x="1665944" y="0"/>
                  </a:lnTo>
                  <a:lnTo>
                    <a:pt x="1999133" y="0"/>
                  </a:lnTo>
                  <a:lnTo>
                    <a:pt x="1999133" y="108029"/>
                  </a:lnTo>
                  <a:lnTo>
                    <a:pt x="1999133" y="108029"/>
                  </a:lnTo>
                  <a:lnTo>
                    <a:pt x="1999133" y="270072"/>
                  </a:lnTo>
                  <a:lnTo>
                    <a:pt x="1999133" y="648172"/>
                  </a:lnTo>
                  <a:lnTo>
                    <a:pt x="1665944" y="648172"/>
                  </a:lnTo>
                  <a:lnTo>
                    <a:pt x="1166161" y="648172"/>
                  </a:lnTo>
                  <a:lnTo>
                    <a:pt x="1166161" y="648172"/>
                  </a:lnTo>
                  <a:lnTo>
                    <a:pt x="0" y="648172"/>
                  </a:lnTo>
                  <a:lnTo>
                    <a:pt x="0" y="270072"/>
                  </a:lnTo>
                  <a:lnTo>
                    <a:pt x="0" y="108029"/>
                  </a:lnTo>
                  <a:lnTo>
                    <a:pt x="0" y="108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Garbage Bins</a:t>
              </a: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G:\NAAC\IMG-20230808-WA0007.jpg" id="1270" name="Google Shape;1270;p67"/>
            <p:cNvSpPr/>
            <p:nvPr/>
          </p:nvSpPr>
          <p:spPr>
            <a:xfrm>
              <a:off x="7240631" y="3952705"/>
              <a:ext cx="2168621" cy="150788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-32998" l="0" r="0" t="-32998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67"/>
            <p:cNvSpPr/>
            <p:nvPr/>
          </p:nvSpPr>
          <p:spPr>
            <a:xfrm>
              <a:off x="7266859" y="5486385"/>
              <a:ext cx="2060261" cy="648172"/>
            </a:xfrm>
            <a:custGeom>
              <a:rect b="b" l="l" r="r" t="t"/>
              <a:pathLst>
                <a:path extrusionOk="0" h="648172" w="2060261">
                  <a:moveTo>
                    <a:pt x="0" y="0"/>
                  </a:moveTo>
                  <a:lnTo>
                    <a:pt x="1201819" y="0"/>
                  </a:lnTo>
                  <a:lnTo>
                    <a:pt x="1447333" y="-69354"/>
                  </a:lnTo>
                  <a:lnTo>
                    <a:pt x="1716884" y="0"/>
                  </a:lnTo>
                  <a:lnTo>
                    <a:pt x="2060261" y="0"/>
                  </a:lnTo>
                  <a:lnTo>
                    <a:pt x="2060261" y="108029"/>
                  </a:lnTo>
                  <a:lnTo>
                    <a:pt x="2060261" y="108029"/>
                  </a:lnTo>
                  <a:lnTo>
                    <a:pt x="2060261" y="270072"/>
                  </a:lnTo>
                  <a:lnTo>
                    <a:pt x="2060261" y="648172"/>
                  </a:lnTo>
                  <a:lnTo>
                    <a:pt x="1716884" y="648172"/>
                  </a:lnTo>
                  <a:lnTo>
                    <a:pt x="1201819" y="648172"/>
                  </a:lnTo>
                  <a:lnTo>
                    <a:pt x="1201819" y="648172"/>
                  </a:lnTo>
                  <a:lnTo>
                    <a:pt x="0" y="648172"/>
                  </a:lnTo>
                  <a:lnTo>
                    <a:pt x="0" y="270072"/>
                  </a:lnTo>
                  <a:lnTo>
                    <a:pt x="0" y="108029"/>
                  </a:lnTo>
                  <a:lnTo>
                    <a:pt x="0" y="108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Ladies Waiting Hall</a:t>
              </a:r>
              <a:endParaRPr/>
            </a:p>
          </p:txBody>
        </p:sp>
      </p:grpSp>
      <p:sp>
        <p:nvSpPr>
          <p:cNvPr id="1272" name="Google Shape;1272;p67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3" name="Google Shape;1273;p67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175" spcFirstLastPara="1" rIns="3217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Facilities Provided in the Department</a:t>
            </a:r>
            <a:endParaRPr/>
          </a:p>
        </p:txBody>
      </p:sp>
      <p:pic>
        <p:nvPicPr>
          <p:cNvPr id="1274" name="Google Shape;1274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845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75" name="Google Shape;1275;p6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6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1" name="Google Shape;1281;p68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282" name="Google Shape;128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83" name="Google Shape;1283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4" name="Google Shape;1284;p68"/>
          <p:cNvGrpSpPr/>
          <p:nvPr/>
        </p:nvGrpSpPr>
        <p:grpSpPr>
          <a:xfrm>
            <a:off x="251856" y="1143000"/>
            <a:ext cx="9372600" cy="5181600"/>
            <a:chOff x="251856" y="1143000"/>
            <a:chExt cx="9372600" cy="4664038"/>
          </a:xfrm>
        </p:grpSpPr>
        <p:sp>
          <p:nvSpPr>
            <p:cNvPr id="1285" name="Google Shape;1285;p68"/>
            <p:cNvSpPr/>
            <p:nvPr/>
          </p:nvSpPr>
          <p:spPr>
            <a:xfrm>
              <a:off x="251856" y="1143000"/>
              <a:ext cx="9372600" cy="4664038"/>
            </a:xfrm>
            <a:prstGeom prst="roundRect">
              <a:avLst>
                <a:gd fmla="val 9431" name="adj"/>
              </a:avLst>
            </a:prstGeom>
            <a:solidFill>
              <a:srgbClr val="FABF8E"/>
            </a:solidFill>
            <a:ln cap="flat" cmpd="sng" w="2540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6" name="Google Shape;1286;p68"/>
            <p:cNvSpPr txBox="1"/>
            <p:nvPr/>
          </p:nvSpPr>
          <p:spPr>
            <a:xfrm>
              <a:off x="467929" y="1219200"/>
              <a:ext cx="8940453" cy="4240397"/>
            </a:xfrm>
            <a:prstGeom prst="rect">
              <a:avLst/>
            </a:prstGeom>
            <a:solidFill>
              <a:srgbClr val="FABF8E"/>
            </a:solidFill>
            <a:ln>
              <a:noFill/>
            </a:ln>
          </p:spPr>
          <p:txBody>
            <a:bodyPr anchorCtr="0" anchor="t" bIns="16200" lIns="32425" spcFirstLastPara="1" rIns="32425" wrap="square" tIns="162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00206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Up-Skilling in emerging areas of computer science and engineering</a:t>
              </a:r>
              <a:endParaRPr/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49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rgbClr val="31859B"/>
                </a:buClr>
                <a:buSzPts val="2200"/>
                <a:buFont typeface="Arial"/>
                <a:buChar char="•"/>
              </a:pPr>
              <a:r>
                <a:rPr b="1" i="0" lang="en-US" sz="2200" u="none" cap="none" strike="noStrike">
                  <a:solidFill>
                    <a:srgbClr val="31859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UG/PG Students and research scholars have undergone certification programmes offered by national and international learning platforms such as Swayam-NPTEL, Coursera and Microsoft.</a:t>
              </a:r>
              <a:endParaRPr/>
            </a:p>
            <a:p>
              <a:pPr indent="-1452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t/>
              </a:r>
              <a:endParaRPr b="1" i="0" sz="22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2849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rgbClr val="31859B"/>
                </a:buClr>
                <a:buSzPts val="2200"/>
                <a:buFont typeface="Arial"/>
                <a:buChar char="•"/>
              </a:pPr>
              <a:r>
                <a:rPr b="1" i="0" lang="en-US" sz="2200" u="none" cap="none" strike="noStrike">
                  <a:solidFill>
                    <a:srgbClr val="31859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Continuous learning by the faculty in the emerging technologies to keep pace with curriculum revision from time to time is in place.</a:t>
              </a:r>
              <a:endParaRPr/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aphicFrame>
        <p:nvGraphicFramePr>
          <p:cNvPr id="1287" name="Google Shape;1287;p68"/>
          <p:cNvGraphicFramePr/>
          <p:nvPr/>
        </p:nvGraphicFramePr>
        <p:xfrm>
          <a:off x="1905000" y="411480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{223D57BE-D5A2-4464-9E8B-DF9477733F02}</a:tableStyleId>
              </a:tblPr>
              <a:tblGrid>
                <a:gridCol w="777825"/>
                <a:gridCol w="2346375"/>
                <a:gridCol w="1295400"/>
                <a:gridCol w="2042550"/>
              </a:tblGrid>
              <a:tr h="4622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S.No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Name of the learning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platform</a:t>
                      </a: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students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No. of Faculty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35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Swayam-NPTEL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360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610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Microsoft Up-skilling programme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590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35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Coursera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450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6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3" name="Google Shape;1293;p69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294" name="Google Shape;129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295" name="Google Shape;129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079403"/>
            <a:ext cx="3657600" cy="326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08399" y="1113270"/>
            <a:ext cx="3276601" cy="276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33799" y="3944828"/>
            <a:ext cx="3316099" cy="279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10400" y="1113271"/>
            <a:ext cx="2865912" cy="276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6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88670" y="3953295"/>
            <a:ext cx="2826413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6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45732" y="4419600"/>
            <a:ext cx="3511868" cy="2321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70"/>
          <p:cNvSpPr/>
          <p:nvPr/>
        </p:nvSpPr>
        <p:spPr>
          <a:xfrm>
            <a:off x="152400" y="1219200"/>
            <a:ext cx="9472056" cy="5257800"/>
          </a:xfrm>
          <a:prstGeom prst="roundRect">
            <a:avLst>
              <a:gd fmla="val 9431" name="adj"/>
            </a:avLst>
          </a:prstGeom>
          <a:solidFill>
            <a:srgbClr val="31859B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7" name="Google Shape;1307;p70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8" name="Google Shape;1308;p70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309" name="Google Shape;130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310" name="Google Shape;1310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70"/>
          <p:cNvSpPr/>
          <p:nvPr/>
        </p:nvSpPr>
        <p:spPr>
          <a:xfrm>
            <a:off x="609600" y="1472135"/>
            <a:ext cx="8798782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4996" lvl="1" marL="73824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Active participation of students in enhancing their coding skills by participating in coding competition and hackathons.</a:t>
            </a:r>
            <a:endParaRPr/>
          </a:p>
          <a:p>
            <a:pPr indent="-132596" lvl="1" marL="73824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263" lvl="3" marL="11684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 Symbols"/>
              <a:buChar char="⮚"/>
            </a:pP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K. Kiran Kumar and Ch. Hemanth 4</a:t>
            </a:r>
            <a:r>
              <a:rPr b="1" baseline="30000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B.Tech-CSE students undergoing paid internship in gny.ai startup</a:t>
            </a:r>
            <a:endParaRPr/>
          </a:p>
          <a:p>
            <a:pPr indent="-152400" lvl="3" marL="164543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263" lvl="3" marL="11684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 Symbols"/>
              <a:buChar char="⮚"/>
            </a:pP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T. Vinay Kumar and  Raghvendra Varma 2</a:t>
            </a:r>
            <a:r>
              <a:rPr b="1" baseline="30000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year B.Tech-CSE students have developed website for ā-hub (</a:t>
            </a:r>
            <a:r>
              <a:rPr b="1" i="0" lang="en-US" sz="21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www.a-hub.co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/>
          </a:p>
          <a:p>
            <a:pPr indent="-209550" lvl="3" marL="1702583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3538" lvl="3" marL="11684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Noto Sans Symbols"/>
              <a:buChar char="⮚"/>
            </a:pP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students from 2</a:t>
            </a:r>
            <a:r>
              <a:rPr b="1" baseline="30000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,3</a:t>
            </a:r>
            <a:r>
              <a:rPr b="1" baseline="30000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4</a:t>
            </a:r>
            <a:r>
              <a:rPr b="1" baseline="30000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en-US" sz="21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B.Tech - CSE have been undergoing year long internship on latest technologies at ā-hub</a:t>
            </a:r>
            <a:endParaRPr/>
          </a:p>
          <a:p>
            <a:pPr indent="-183396" lvl="1" marL="73824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Programmes Offered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69" name="Google Shape;3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8"/>
          <p:cNvSpPr/>
          <p:nvPr/>
        </p:nvSpPr>
        <p:spPr>
          <a:xfrm>
            <a:off x="660779" y="1205241"/>
            <a:ext cx="3962400" cy="703792"/>
          </a:xfrm>
          <a:prstGeom prst="roundRect">
            <a:avLst>
              <a:gd fmla="val 28346" name="adj"/>
            </a:avLst>
          </a:prstGeom>
          <a:solidFill>
            <a:srgbClr val="C2D59B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Undergraduate Programmes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1" name="Google Shape;371;p8"/>
          <p:cNvGraphicFramePr/>
          <p:nvPr/>
        </p:nvGraphicFramePr>
        <p:xfrm>
          <a:off x="660779" y="1981201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{223D57BE-D5A2-4464-9E8B-DF9477733F02}</a:tableStyleId>
              </a:tblPr>
              <a:tblGrid>
                <a:gridCol w="698250"/>
                <a:gridCol w="3264150"/>
              </a:tblGrid>
              <a:tr h="645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No.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Programme Name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611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00B8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B.Tech.                              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Science and Engineering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1181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B06CA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2B06CA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 Tech. + M.Tech. (Integrated)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Science and Engineering.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</a:tbl>
          </a:graphicData>
        </a:graphic>
      </p:graphicFrame>
      <p:sp>
        <p:nvSpPr>
          <p:cNvPr id="372" name="Google Shape;372;p8"/>
          <p:cNvSpPr/>
          <p:nvPr/>
        </p:nvSpPr>
        <p:spPr>
          <a:xfrm>
            <a:off x="4876800" y="1221370"/>
            <a:ext cx="4648200" cy="671534"/>
          </a:xfrm>
          <a:prstGeom prst="roundRect">
            <a:avLst>
              <a:gd fmla="val 27143" name="adj"/>
            </a:avLst>
          </a:prstGeom>
          <a:solidFill>
            <a:srgbClr val="C2D59B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Postgraduate</a:t>
            </a: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Programmes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3" name="Google Shape;373;p8"/>
          <p:cNvGraphicFramePr/>
          <p:nvPr/>
        </p:nvGraphicFramePr>
        <p:xfrm>
          <a:off x="4928570" y="1981201"/>
          <a:ext cx="3000000" cy="3000000"/>
        </p:xfrm>
        <a:graphic>
          <a:graphicData uri="http://schemas.openxmlformats.org/drawingml/2006/table">
            <a:tbl>
              <a:tblPr firstRow="1">
                <a:gradFill>
                  <a:gsLst>
                    <a:gs pos="0">
                      <a:srgbClr val="E7F8FD"/>
                    </a:gs>
                    <a:gs pos="49000">
                      <a:srgbClr val="ADE1F7"/>
                    </a:gs>
                    <a:gs pos="49100">
                      <a:srgbClr val="99D6EC"/>
                    </a:gs>
                    <a:gs pos="92000">
                      <a:srgbClr val="ADE1F7"/>
                    </a:gs>
                    <a:gs pos="100000">
                      <a:srgbClr val="BCE5F6"/>
                    </a:gs>
                  </a:gsLst>
                  <a:lin ang="5400000" scaled="0"/>
                </a:gradFill>
                <a:tableStyleId>{5C40088A-B96A-4D4B-AC92-932F86D4C472}</a:tableStyleId>
              </a:tblPr>
              <a:tblGrid>
                <a:gridCol w="639600"/>
                <a:gridCol w="3917550"/>
              </a:tblGrid>
              <a:tr h="465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No.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Programme Name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651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00B8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M.Tech.</a:t>
                      </a:r>
                      <a:r>
                        <a:rPr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Science  and Technology</a:t>
                      </a:r>
                      <a:endParaRPr/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667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00B8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M.Tech.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Artificial Intelligence and Machine Learning</a:t>
                      </a:r>
                      <a:endParaRPr/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  <a:tr h="667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00B8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M.Tech.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Computer Networks and Information Security</a:t>
                      </a:r>
                      <a:endParaRPr/>
                    </a:p>
                  </a:txBody>
                  <a:tcPr marT="40175" marB="40175" marR="60725" marL="60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E"/>
                    </a:solidFill>
                  </a:tcPr>
                </a:tc>
              </a:tr>
            </a:tbl>
          </a:graphicData>
        </a:graphic>
      </p:graphicFrame>
      <p:sp>
        <p:nvSpPr>
          <p:cNvPr id="374" name="Google Shape;374;p8"/>
          <p:cNvSpPr/>
          <p:nvPr/>
        </p:nvSpPr>
        <p:spPr>
          <a:xfrm>
            <a:off x="2895600" y="4504267"/>
            <a:ext cx="3663566" cy="486788"/>
          </a:xfrm>
          <a:prstGeom prst="roundRect">
            <a:avLst>
              <a:gd fmla="val 32607" name="adj"/>
            </a:avLst>
          </a:prstGeom>
          <a:solidFill>
            <a:srgbClr val="C2D59B"/>
          </a:solidFill>
          <a:ln>
            <a:noFill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Doctoral Programme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5" name="Google Shape;375;p8"/>
          <p:cNvGraphicFramePr/>
          <p:nvPr/>
        </p:nvGraphicFramePr>
        <p:xfrm>
          <a:off x="2017310" y="5029202"/>
          <a:ext cx="3000000" cy="3000000"/>
        </p:xfrm>
        <a:graphic>
          <a:graphicData uri="http://schemas.openxmlformats.org/drawingml/2006/table">
            <a:tbl>
              <a:tblPr firstRow="1">
                <a:gradFill>
                  <a:gsLst>
                    <a:gs pos="0">
                      <a:srgbClr val="F0EBF7"/>
                    </a:gs>
                    <a:gs pos="49000">
                      <a:srgbClr val="CABCE0"/>
                    </a:gs>
                    <a:gs pos="49100">
                      <a:srgbClr val="B8A8D1"/>
                    </a:gs>
                    <a:gs pos="92000">
                      <a:srgbClr val="CABCE0"/>
                    </a:gs>
                    <a:gs pos="100000">
                      <a:srgbClr val="D2C7E3"/>
                    </a:gs>
                  </a:gsLst>
                  <a:lin ang="5400000" scaled="0"/>
                </a:gradFill>
                <a:tableStyleId>{537A57D5-35E5-4BDE-8487-25F0A7194924}</a:tableStyleId>
              </a:tblPr>
              <a:tblGrid>
                <a:gridCol w="993625"/>
                <a:gridCol w="4877800"/>
              </a:tblGrid>
              <a:tr h="606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S. No.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Programme Name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621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A00B8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1A00B8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Ph.D. </a:t>
                      </a:r>
                      <a:r>
                        <a:rPr lang="en-US" sz="15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 Computer Science and Systems Engineering</a:t>
                      </a:r>
                      <a:endParaRPr/>
                    </a:p>
                  </a:txBody>
                  <a:tcPr marT="19350" marB="19350" marR="29250" marL="292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sp>
        <p:nvSpPr>
          <p:cNvPr id="376" name="Google Shape;376;p8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71"/>
          <p:cNvSpPr/>
          <p:nvPr/>
        </p:nvSpPr>
        <p:spPr>
          <a:xfrm>
            <a:off x="8963932" y="6389082"/>
            <a:ext cx="297180" cy="36576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16150" lIns="6450" spcFirstLastPara="1" rIns="6450" wrap="square" tIns="16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59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5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71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8" name="Google Shape;1318;p71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319" name="Google Shape;1319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320" name="Google Shape;132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1" name="Google Shape;1321;p71"/>
          <p:cNvGrpSpPr/>
          <p:nvPr/>
        </p:nvGrpSpPr>
        <p:grpSpPr>
          <a:xfrm>
            <a:off x="251856" y="1143000"/>
            <a:ext cx="9372600" cy="5246082"/>
            <a:chOff x="251856" y="1143000"/>
            <a:chExt cx="9372600" cy="4664038"/>
          </a:xfrm>
        </p:grpSpPr>
        <p:sp>
          <p:nvSpPr>
            <p:cNvPr id="1322" name="Google Shape;1322;p71"/>
            <p:cNvSpPr txBox="1"/>
            <p:nvPr/>
          </p:nvSpPr>
          <p:spPr>
            <a:xfrm>
              <a:off x="467929" y="1219200"/>
              <a:ext cx="8940453" cy="248015"/>
            </a:xfrm>
            <a:prstGeom prst="rect">
              <a:avLst/>
            </a:prstGeom>
            <a:solidFill>
              <a:srgbClr val="953734"/>
            </a:solidFill>
            <a:ln>
              <a:noFill/>
            </a:ln>
          </p:spPr>
          <p:txBody>
            <a:bodyPr anchorCtr="0" anchor="t" bIns="16200" lIns="32425" spcFirstLastPara="1" rIns="32425" wrap="square" tIns="16200">
              <a:spAutoFit/>
            </a:bodyPr>
            <a:lstStyle/>
            <a:p>
              <a:pPr indent="-183396" lvl="1" marL="738240" marR="0" rtl="0" algn="just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31859B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3" name="Google Shape;1323;p71"/>
            <p:cNvSpPr/>
            <p:nvPr/>
          </p:nvSpPr>
          <p:spPr>
            <a:xfrm>
              <a:off x="251856" y="1143000"/>
              <a:ext cx="9372600" cy="4664038"/>
            </a:xfrm>
            <a:prstGeom prst="roundRect">
              <a:avLst>
                <a:gd fmla="val 9431" name="adj"/>
              </a:avLst>
            </a:prstGeom>
            <a:solidFill>
              <a:srgbClr val="31859B"/>
            </a:solidFill>
            <a:ln cap="flat" cmpd="sng" w="2540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24" name="Google Shape;1324;p71"/>
          <p:cNvSpPr/>
          <p:nvPr/>
        </p:nvSpPr>
        <p:spPr>
          <a:xfrm>
            <a:off x="609600" y="1141936"/>
            <a:ext cx="879878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3" marL="1359683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4996" lvl="3" marL="1644679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department has conducted Internal Hackathon for Smart India Hackathon 2023 (</a:t>
            </a:r>
            <a:r>
              <a:rPr b="0" i="0" lang="en-US" sz="2000" u="sng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SIH2023</a:t>
            </a: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/>
          </a:p>
          <a:p>
            <a:pPr indent="-342900" lvl="4" marL="2155795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250 students forming 42 teams have participated. </a:t>
            </a:r>
            <a:endParaRPr/>
          </a:p>
          <a:p>
            <a:pPr indent="-342900" lvl="4" marL="2155795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⮚"/>
            </a:pPr>
            <a:r>
              <a:rPr b="0" i="0" lang="en-US" sz="2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 statements of 34 teams are uploded to SIH portal for All India grand finale competition to be conducted by MHRD, Govt. of  India</a:t>
            </a:r>
            <a:endParaRPr b="0" i="0" sz="2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akshi news.jpeg" id="1325" name="Google Shape;1325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5038" y="3388704"/>
            <a:ext cx="3661363" cy="2857500"/>
          </a:xfrm>
          <a:prstGeom prst="rect">
            <a:avLst/>
          </a:prstGeom>
          <a:noFill/>
          <a:ln cap="flat" cmpd="sng" w="12700">
            <a:solidFill>
              <a:srgbClr val="E36C09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descr="2.jpg" id="1326" name="Google Shape;1326;p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2173" y="3388704"/>
            <a:ext cx="5167575" cy="2857500"/>
          </a:xfrm>
          <a:prstGeom prst="rect">
            <a:avLst/>
          </a:prstGeom>
          <a:noFill/>
          <a:ln cap="flat" cmpd="sng" w="12700">
            <a:solidFill>
              <a:srgbClr val="E36C09"/>
            </a:solidFill>
            <a:prstDash val="solid"/>
            <a:miter lim="400000"/>
            <a:headEnd len="sm" w="sm" type="none"/>
            <a:tailEnd len="sm" w="sm" type="none"/>
          </a:ln>
        </p:spPr>
      </p:pic>
      <p:pic>
        <p:nvPicPr>
          <p:cNvPr id="1327" name="Google Shape;1327;p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8880" y="1447801"/>
            <a:ext cx="1648521" cy="1807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2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3" name="Google Shape;1333;p72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334" name="Google Shape;133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335" name="Google Shape;133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72"/>
          <p:cNvSpPr/>
          <p:nvPr/>
        </p:nvSpPr>
        <p:spPr>
          <a:xfrm>
            <a:off x="76200" y="1082792"/>
            <a:ext cx="9601200" cy="5394208"/>
          </a:xfrm>
          <a:prstGeom prst="roundRect">
            <a:avLst>
              <a:gd fmla="val 9431" name="adj"/>
            </a:avLst>
          </a:prstGeom>
          <a:solidFill>
            <a:srgbClr val="D99593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5500" lIns="31025" spcFirstLastPara="1" rIns="31025" wrap="square" tIns="155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Dream Wall : “Unfold Your Story”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Honorable Vice Chancellor Prof. PVGD Prasad Reddy has envisioned a thematic Dream Wall depicting the scientists and industry leaders to inspire budding engineers to rise to prominence in their chosen field of interest.</a:t>
            </a:r>
            <a:endParaRPr/>
          </a:p>
        </p:txBody>
      </p:sp>
      <p:pic>
        <p:nvPicPr>
          <p:cNvPr id="1337" name="Google Shape;1337;p72"/>
          <p:cNvPicPr preferRelativeResize="0"/>
          <p:nvPr/>
        </p:nvPicPr>
        <p:blipFill rotWithShape="1">
          <a:blip r:embed="rId5">
            <a:alphaModFix/>
          </a:blip>
          <a:srcRect b="44018" l="0" r="0" t="0"/>
          <a:stretch/>
        </p:blipFill>
        <p:spPr>
          <a:xfrm>
            <a:off x="440454" y="2666999"/>
            <a:ext cx="1722779" cy="1219201"/>
          </a:xfrm>
          <a:prstGeom prst="ellipse">
            <a:avLst/>
          </a:prstGeom>
          <a:noFill/>
          <a:ln cap="flat" cmpd="sng" w="19050">
            <a:solidFill>
              <a:srgbClr val="1A00B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8" name="Google Shape;1338;p72"/>
          <p:cNvPicPr preferRelativeResize="0"/>
          <p:nvPr/>
        </p:nvPicPr>
        <p:blipFill rotWithShape="1">
          <a:blip r:embed="rId6">
            <a:alphaModFix/>
          </a:blip>
          <a:srcRect b="17964" l="0" r="0" t="10177"/>
          <a:stretch/>
        </p:blipFill>
        <p:spPr>
          <a:xfrm>
            <a:off x="2311400" y="2666999"/>
            <a:ext cx="2286000" cy="3682059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9" name="Google Shape;1339;p72"/>
          <p:cNvPicPr preferRelativeResize="0"/>
          <p:nvPr/>
        </p:nvPicPr>
        <p:blipFill rotWithShape="1">
          <a:blip r:embed="rId7">
            <a:alphaModFix/>
          </a:blip>
          <a:srcRect b="20123" l="0" r="0" t="30247"/>
          <a:stretch/>
        </p:blipFill>
        <p:spPr>
          <a:xfrm>
            <a:off x="228601" y="3886200"/>
            <a:ext cx="2057399" cy="2454392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0" name="Google Shape;1340;p72"/>
          <p:cNvPicPr preferRelativeResize="0"/>
          <p:nvPr/>
        </p:nvPicPr>
        <p:blipFill rotWithShape="1">
          <a:blip r:embed="rId8">
            <a:alphaModFix/>
          </a:blip>
          <a:srcRect b="10617" l="0" r="0" t="26666"/>
          <a:stretch/>
        </p:blipFill>
        <p:spPr>
          <a:xfrm>
            <a:off x="4648200" y="2666999"/>
            <a:ext cx="4953000" cy="1981201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1" name="Google Shape;1341;p72"/>
          <p:cNvPicPr preferRelativeResize="0"/>
          <p:nvPr/>
        </p:nvPicPr>
        <p:blipFill rotWithShape="1">
          <a:blip r:embed="rId9">
            <a:alphaModFix/>
          </a:blip>
          <a:srcRect b="40246" l="12315" r="21388" t="33211"/>
          <a:stretch/>
        </p:blipFill>
        <p:spPr>
          <a:xfrm>
            <a:off x="4648201" y="4693122"/>
            <a:ext cx="1523998" cy="159337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2" name="Google Shape;1342;p72"/>
          <p:cNvPicPr preferRelativeResize="0"/>
          <p:nvPr/>
        </p:nvPicPr>
        <p:blipFill rotWithShape="1">
          <a:blip r:embed="rId10">
            <a:alphaModFix/>
          </a:blip>
          <a:srcRect b="21605" l="1852" r="-1851" t="9753"/>
          <a:stretch/>
        </p:blipFill>
        <p:spPr>
          <a:xfrm>
            <a:off x="8001000" y="4686300"/>
            <a:ext cx="1600200" cy="1600200"/>
          </a:xfrm>
          <a:prstGeom prst="roundRect">
            <a:avLst>
              <a:gd fmla="val 11271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3" name="Google Shape;1343;p72"/>
          <p:cNvPicPr preferRelativeResize="0"/>
          <p:nvPr/>
        </p:nvPicPr>
        <p:blipFill rotWithShape="1">
          <a:blip r:embed="rId11">
            <a:alphaModFix/>
          </a:blip>
          <a:srcRect b="23209" l="0" r="0" t="9754"/>
          <a:stretch/>
        </p:blipFill>
        <p:spPr>
          <a:xfrm>
            <a:off x="6172199" y="4693122"/>
            <a:ext cx="1782647" cy="1593378"/>
          </a:xfrm>
          <a:prstGeom prst="roundRect">
            <a:avLst>
              <a:gd fmla="val 10406" name="adj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73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9" name="Google Shape;1349;p73"/>
          <p:cNvSpPr/>
          <p:nvPr/>
        </p:nvSpPr>
        <p:spPr>
          <a:xfrm>
            <a:off x="0" y="0"/>
            <a:ext cx="9876312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Practices</a:t>
            </a:r>
            <a:endParaRPr/>
          </a:p>
        </p:txBody>
      </p:sp>
      <p:pic>
        <p:nvPicPr>
          <p:cNvPr id="1350" name="Google Shape;135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351" name="Google Shape;135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5022" y="30249"/>
            <a:ext cx="1401290" cy="979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2" name="Google Shape;1352;p73"/>
          <p:cNvGrpSpPr/>
          <p:nvPr/>
        </p:nvGrpSpPr>
        <p:grpSpPr>
          <a:xfrm>
            <a:off x="285723" y="1143000"/>
            <a:ext cx="9372600" cy="5246082"/>
            <a:chOff x="285723" y="1143000"/>
            <a:chExt cx="9372600" cy="4664038"/>
          </a:xfrm>
        </p:grpSpPr>
        <p:sp>
          <p:nvSpPr>
            <p:cNvPr id="1353" name="Google Shape;1353;p73"/>
            <p:cNvSpPr/>
            <p:nvPr/>
          </p:nvSpPr>
          <p:spPr>
            <a:xfrm>
              <a:off x="285723" y="1143000"/>
              <a:ext cx="9372600" cy="4664038"/>
            </a:xfrm>
            <a:prstGeom prst="roundRect">
              <a:avLst>
                <a:gd fmla="val 9431" name="adj"/>
              </a:avLst>
            </a:prstGeom>
            <a:solidFill>
              <a:srgbClr val="92D050"/>
            </a:solidFill>
            <a:ln cap="flat" cmpd="sng" w="2540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4" name="Google Shape;1354;p73"/>
            <p:cNvSpPr txBox="1"/>
            <p:nvPr/>
          </p:nvSpPr>
          <p:spPr>
            <a:xfrm>
              <a:off x="467929" y="1219200"/>
              <a:ext cx="6085271" cy="16230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200" lIns="32425" spcFirstLastPara="1" rIns="32425" wrap="square" tIns="16200">
              <a:spAutoFit/>
            </a:bodyPr>
            <a:lstStyle/>
            <a:p>
              <a:pPr indent="0" lvl="0" marL="12664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1A00B8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>
                  <a:solidFill>
                    <a:srgbClr val="1A00B8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b="1" lang="en-US" sz="2600">
                  <a:solidFill>
                    <a:srgbClr val="1A00B8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Environmentalism</a:t>
              </a:r>
              <a:endParaRPr/>
            </a:p>
            <a:p>
              <a:pPr indent="-60166" lvl="0" marL="357827" marR="0" rtl="0" algn="l">
                <a:spcBef>
                  <a:spcPts val="88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Tree Plantation </a:t>
              </a:r>
              <a:endParaRPr/>
            </a:p>
            <a:p>
              <a:pPr indent="-60166" lvl="0" marL="357827" marR="0" rtl="0" algn="l">
                <a:spcBef>
                  <a:spcPts val="88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Rain water harvesting Pond and pits </a:t>
              </a:r>
              <a:endParaRPr/>
            </a:p>
            <a:p>
              <a:pPr indent="-60166" lvl="0" marL="357827" marR="0" rtl="0" algn="l">
                <a:spcBef>
                  <a:spcPts val="88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b="1" lang="en-US" sz="2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e-waste management </a:t>
              </a:r>
              <a:endParaRPr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355" name="Google Shape;135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1" y="3185216"/>
            <a:ext cx="2819400" cy="1386784"/>
          </a:xfrm>
          <a:prstGeom prst="rect">
            <a:avLst/>
          </a:prstGeom>
          <a:noFill/>
          <a:ln cap="sq" cmpd="sng" w="12700">
            <a:solidFill>
              <a:srgbClr val="D4CFF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356" name="Google Shape;1356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436" y="4648200"/>
            <a:ext cx="2748564" cy="1664682"/>
          </a:xfrm>
          <a:prstGeom prst="rect">
            <a:avLst/>
          </a:prstGeom>
          <a:noFill/>
          <a:ln cap="sq" cmpd="sng" w="12700">
            <a:solidFill>
              <a:srgbClr val="D4CFF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357" name="Google Shape;1357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7000" y="3185216"/>
            <a:ext cx="2698667" cy="1085850"/>
          </a:xfrm>
          <a:prstGeom prst="rect">
            <a:avLst/>
          </a:prstGeom>
          <a:noFill/>
          <a:ln cap="sq" cmpd="sng" w="12700">
            <a:solidFill>
              <a:srgbClr val="D4CFF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358" name="Google Shape;1358;p7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57601" y="4407882"/>
            <a:ext cx="5518066" cy="1905000"/>
          </a:xfrm>
          <a:prstGeom prst="rect">
            <a:avLst/>
          </a:prstGeom>
          <a:noFill/>
          <a:ln cap="sq" cmpd="sng" w="12700">
            <a:solidFill>
              <a:srgbClr val="D4CFF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pic>
        <p:nvPicPr>
          <p:cNvPr id="1359" name="Google Shape;1359;p7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57601" y="3159816"/>
            <a:ext cx="2590800" cy="1085850"/>
          </a:xfrm>
          <a:prstGeom prst="rect">
            <a:avLst/>
          </a:prstGeom>
          <a:noFill/>
          <a:ln cap="sq" cmpd="sng" w="12700">
            <a:solidFill>
              <a:srgbClr val="D4CFF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74"/>
          <p:cNvSpPr/>
          <p:nvPr/>
        </p:nvSpPr>
        <p:spPr>
          <a:xfrm>
            <a:off x="147307" y="3074593"/>
            <a:ext cx="5206738" cy="573585"/>
          </a:xfrm>
          <a:prstGeom prst="roundRect">
            <a:avLst>
              <a:gd fmla="val 16667" name="adj"/>
            </a:avLst>
          </a:prstGeom>
          <a:solidFill>
            <a:srgbClr val="3C93B2"/>
          </a:solidFill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74"/>
          <p:cNvSpPr/>
          <p:nvPr/>
        </p:nvSpPr>
        <p:spPr>
          <a:xfrm>
            <a:off x="147306" y="3648178"/>
            <a:ext cx="5206740" cy="525591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74"/>
          <p:cNvSpPr/>
          <p:nvPr/>
        </p:nvSpPr>
        <p:spPr>
          <a:xfrm>
            <a:off x="147306" y="4173768"/>
            <a:ext cx="5206740" cy="615163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7" name="Google Shape;1367;p74"/>
          <p:cNvSpPr/>
          <p:nvPr/>
        </p:nvSpPr>
        <p:spPr>
          <a:xfrm>
            <a:off x="119987" y="4788934"/>
            <a:ext cx="5234057" cy="673347"/>
          </a:xfrm>
          <a:prstGeom prst="roundRect">
            <a:avLst>
              <a:gd fmla="val 16667" name="adj"/>
            </a:avLst>
          </a:prstGeom>
          <a:solidFill>
            <a:srgbClr val="F6842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74"/>
          <p:cNvSpPr/>
          <p:nvPr/>
        </p:nvSpPr>
        <p:spPr>
          <a:xfrm>
            <a:off x="147305" y="5462281"/>
            <a:ext cx="5234057" cy="729751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74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0" name="Google Shape;1370;p74"/>
          <p:cNvSpPr txBox="1"/>
          <p:nvPr/>
        </p:nvSpPr>
        <p:spPr>
          <a:xfrm>
            <a:off x="119988" y="3703480"/>
            <a:ext cx="4981443" cy="3811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650">
            <a:spAutoFit/>
          </a:bodyPr>
          <a:lstStyle/>
          <a:p>
            <a:pPr indent="-454918" lvl="0" marL="465463" marR="4444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Preparing industry ready students through internships, interaction with alumni from industry</a:t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1" name="Google Shape;1371;p74"/>
          <p:cNvSpPr txBox="1"/>
          <p:nvPr/>
        </p:nvSpPr>
        <p:spPr>
          <a:xfrm>
            <a:off x="417042" y="3210430"/>
            <a:ext cx="466726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9525" lvl="0" marL="9525" marR="4444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Promoting Research and development culture among students, scholars and faculty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2" name="Google Shape;1372;p74"/>
          <p:cNvSpPr txBox="1"/>
          <p:nvPr/>
        </p:nvSpPr>
        <p:spPr>
          <a:xfrm>
            <a:off x="147305" y="5539429"/>
            <a:ext cx="5110495" cy="519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100">
            <a:spAutoFit/>
          </a:bodyPr>
          <a:lstStyle/>
          <a:p>
            <a:pPr indent="0" lvl="0" marL="11109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Teaching-Learning process augmented with e-learning resources: Industrial visits to understand and fill the gaps between theory and practice: Honours/Minors in the curriculum to promote advanced and multi disciplinary approach</a:t>
            </a:r>
            <a:endParaRPr b="1"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3" name="Google Shape;1373;p74"/>
          <p:cNvSpPr txBox="1"/>
          <p:nvPr/>
        </p:nvSpPr>
        <p:spPr>
          <a:xfrm>
            <a:off x="147306" y="4874270"/>
            <a:ext cx="5084615" cy="5657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650">
            <a:spAutoFit/>
          </a:bodyPr>
          <a:lstStyle/>
          <a:p>
            <a:pPr indent="1116" lvl="0" marL="154409" marR="271617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Imparting communication and managerial skills, organizing seminars, workshops and student exchange program for wholesome personality development</a:t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4" name="Google Shape;1374;p74"/>
          <p:cNvSpPr txBox="1"/>
          <p:nvPr/>
        </p:nvSpPr>
        <p:spPr>
          <a:xfrm>
            <a:off x="5381362" y="4594034"/>
            <a:ext cx="65328" cy="309610"/>
          </a:xfrm>
          <a:prstGeom prst="rect">
            <a:avLst/>
          </a:prstGeom>
          <a:noFill/>
          <a:ln>
            <a:noFill/>
          </a:ln>
        </p:spPr>
        <p:txBody>
          <a:bodyPr anchorCtr="0" anchor="t" bIns="16125" lIns="32300" spcFirstLastPara="1" rIns="32300" wrap="square" tIns="16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Free vector realistic illustration of gold crown with red gems. jewelry, award, royalty." id="1375" name="Google Shape;1375;p74"/>
          <p:cNvSpPr/>
          <p:nvPr/>
        </p:nvSpPr>
        <p:spPr>
          <a:xfrm>
            <a:off x="49779" y="-61128"/>
            <a:ext cx="97526" cy="129029"/>
          </a:xfrm>
          <a:prstGeom prst="rect">
            <a:avLst/>
          </a:prstGeom>
          <a:noFill/>
          <a:ln>
            <a:noFill/>
          </a:ln>
        </p:spPr>
        <p:txBody>
          <a:bodyPr anchorCtr="0" anchor="t" bIns="16125" lIns="32300" spcFirstLastPara="1" rIns="32300" wrap="square" tIns="16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6" name="Google Shape;1376;p74"/>
          <p:cNvGrpSpPr/>
          <p:nvPr/>
        </p:nvGrpSpPr>
        <p:grpSpPr>
          <a:xfrm>
            <a:off x="5940799" y="989354"/>
            <a:ext cx="3542283" cy="5333519"/>
            <a:chOff x="12640471" y="3061897"/>
            <a:chExt cx="9870712" cy="11358889"/>
          </a:xfrm>
        </p:grpSpPr>
        <p:sp>
          <p:nvSpPr>
            <p:cNvPr id="1377" name="Google Shape;1377;p74"/>
            <p:cNvSpPr/>
            <p:nvPr/>
          </p:nvSpPr>
          <p:spPr>
            <a:xfrm>
              <a:off x="12959279" y="8534827"/>
              <a:ext cx="9086943" cy="1308976"/>
            </a:xfrm>
            <a:custGeom>
              <a:rect b="b" l="l" r="r" t="t"/>
              <a:pathLst>
                <a:path extrusionOk="0" h="607060" w="2025650">
                  <a:moveTo>
                    <a:pt x="1688084" y="0"/>
                  </a:moveTo>
                  <a:lnTo>
                    <a:pt x="337566" y="0"/>
                  </a:lnTo>
                  <a:lnTo>
                    <a:pt x="0" y="606552"/>
                  </a:lnTo>
                  <a:lnTo>
                    <a:pt x="2025396" y="606552"/>
                  </a:lnTo>
                  <a:lnTo>
                    <a:pt x="1688084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78" name="Google Shape;1378;p74"/>
            <p:cNvGrpSpPr/>
            <p:nvPr/>
          </p:nvGrpSpPr>
          <p:grpSpPr>
            <a:xfrm>
              <a:off x="12959281" y="6291240"/>
              <a:ext cx="9086943" cy="6363919"/>
              <a:chOff x="5071235" y="4736630"/>
              <a:chExt cx="3578490" cy="2693986"/>
            </a:xfrm>
          </p:grpSpPr>
          <p:sp>
            <p:nvSpPr>
              <p:cNvPr id="1379" name="Google Shape;1379;p74"/>
              <p:cNvSpPr/>
              <p:nvPr/>
            </p:nvSpPr>
            <p:spPr>
              <a:xfrm>
                <a:off x="5071235" y="6240508"/>
                <a:ext cx="3578490" cy="600408"/>
              </a:xfrm>
              <a:custGeom>
                <a:rect b="b" l="l" r="r" t="t"/>
                <a:pathLst>
                  <a:path extrusionOk="0" h="607060" w="2700654">
                    <a:moveTo>
                      <a:pt x="2362834" y="0"/>
                    </a:moveTo>
                    <a:lnTo>
                      <a:pt x="337311" y="0"/>
                    </a:lnTo>
                    <a:lnTo>
                      <a:pt x="0" y="606551"/>
                    </a:lnTo>
                    <a:lnTo>
                      <a:pt x="2700528" y="606551"/>
                    </a:lnTo>
                    <a:lnTo>
                      <a:pt x="2362834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                            </a:t>
                </a:r>
                <a:endParaRPr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80" name="Google Shape;1380;p74"/>
              <p:cNvSpPr/>
              <p:nvPr/>
            </p:nvSpPr>
            <p:spPr>
              <a:xfrm>
                <a:off x="5071235" y="6823556"/>
                <a:ext cx="3578490" cy="607060"/>
              </a:xfrm>
              <a:custGeom>
                <a:rect b="b" l="l" r="r" t="t"/>
                <a:pathLst>
                  <a:path extrusionOk="0" h="607060" w="3375659">
                    <a:moveTo>
                      <a:pt x="3038348" y="0"/>
                    </a:moveTo>
                    <a:lnTo>
                      <a:pt x="337693" y="0"/>
                    </a:lnTo>
                    <a:lnTo>
                      <a:pt x="0" y="606552"/>
                    </a:lnTo>
                    <a:lnTo>
                      <a:pt x="3375660" y="606552"/>
                    </a:lnTo>
                    <a:lnTo>
                      <a:pt x="3038348" y="0"/>
                    </a:lnTo>
                    <a:close/>
                  </a:path>
                </a:pathLst>
              </a:custGeom>
              <a:solidFill>
                <a:srgbClr val="F6842E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             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                      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74"/>
              <p:cNvSpPr/>
              <p:nvPr/>
            </p:nvSpPr>
            <p:spPr>
              <a:xfrm>
                <a:off x="5071235" y="5227683"/>
                <a:ext cx="3461508" cy="538974"/>
              </a:xfrm>
              <a:custGeom>
                <a:rect b="b" l="l" r="r" t="t"/>
                <a:pathLst>
                  <a:path extrusionOk="0" h="607060" w="2025650">
                    <a:moveTo>
                      <a:pt x="1688084" y="0"/>
                    </a:moveTo>
                    <a:lnTo>
                      <a:pt x="337566" y="0"/>
                    </a:lnTo>
                    <a:lnTo>
                      <a:pt x="0" y="606552"/>
                    </a:lnTo>
                    <a:lnTo>
                      <a:pt x="2025396" y="606552"/>
                    </a:lnTo>
                    <a:lnTo>
                      <a:pt x="1688084" y="0"/>
                    </a:lnTo>
                    <a:close/>
                  </a:path>
                </a:pathLst>
              </a:custGeom>
              <a:solidFill>
                <a:srgbClr val="3C93B2"/>
              </a:solidFill>
              <a:ln cap="flat" cmpd="sng" w="9525">
                <a:solidFill>
                  <a:srgbClr val="00B0F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   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74"/>
              <p:cNvSpPr/>
              <p:nvPr/>
            </p:nvSpPr>
            <p:spPr>
              <a:xfrm>
                <a:off x="5071235" y="4736630"/>
                <a:ext cx="3461508" cy="512907"/>
              </a:xfrm>
              <a:custGeom>
                <a:rect b="b" l="l" r="r" t="t"/>
                <a:pathLst>
                  <a:path extrusionOk="0" h="607060" w="1350645">
                    <a:moveTo>
                      <a:pt x="1012698" y="0"/>
                    </a:moveTo>
                    <a:lnTo>
                      <a:pt x="337311" y="0"/>
                    </a:lnTo>
                    <a:lnTo>
                      <a:pt x="0" y="606551"/>
                    </a:lnTo>
                    <a:lnTo>
                      <a:pt x="1350264" y="606551"/>
                    </a:lnTo>
                    <a:lnTo>
                      <a:pt x="1012698" y="0"/>
                    </a:lnTo>
                    <a:close/>
                  </a:path>
                </a:pathLst>
              </a:custGeom>
              <a:solidFill>
                <a:srgbClr val="362054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83" name="Google Shape;1383;p74"/>
            <p:cNvSpPr/>
            <p:nvPr/>
          </p:nvSpPr>
          <p:spPr>
            <a:xfrm>
              <a:off x="12640471" y="12587966"/>
              <a:ext cx="9870712" cy="1434039"/>
            </a:xfrm>
            <a:custGeom>
              <a:rect b="b" l="l" r="r" t="t"/>
              <a:pathLst>
                <a:path extrusionOk="0" h="607060" w="3375659">
                  <a:moveTo>
                    <a:pt x="3038348" y="0"/>
                  </a:moveTo>
                  <a:lnTo>
                    <a:pt x="337693" y="0"/>
                  </a:lnTo>
                  <a:lnTo>
                    <a:pt x="0" y="606552"/>
                  </a:lnTo>
                  <a:lnTo>
                    <a:pt x="3375660" y="606552"/>
                  </a:lnTo>
                  <a:lnTo>
                    <a:pt x="303834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                     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SYSTEM~1\AppData\Local\Temp\Rar$DIa3332.11355\13473.jpg" id="1384" name="Google Shape;1384;p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646637" y="3061897"/>
              <a:ext cx="3415172" cy="1965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5" name="Google Shape;1385;p74"/>
            <p:cNvSpPr/>
            <p:nvPr/>
          </p:nvSpPr>
          <p:spPr>
            <a:xfrm>
              <a:off x="13618928" y="4807003"/>
              <a:ext cx="7576457" cy="1484238"/>
            </a:xfrm>
            <a:custGeom>
              <a:rect b="b" l="l" r="r" t="t"/>
              <a:pathLst>
                <a:path extrusionOk="0" h="607060" w="675640">
                  <a:moveTo>
                    <a:pt x="338073" y="0"/>
                  </a:moveTo>
                  <a:lnTo>
                    <a:pt x="337438" y="0"/>
                  </a:lnTo>
                  <a:lnTo>
                    <a:pt x="0" y="606552"/>
                  </a:lnTo>
                  <a:lnTo>
                    <a:pt x="675131" y="606552"/>
                  </a:lnTo>
                  <a:lnTo>
                    <a:pt x="33807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</a:t>
              </a:r>
              <a:r>
                <a:rPr lang="en-US" sz="20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Leadership</a:t>
              </a:r>
              <a:endParaRPr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6" name="Google Shape;1386;p74"/>
            <p:cNvSpPr txBox="1"/>
            <p:nvPr/>
          </p:nvSpPr>
          <p:spPr>
            <a:xfrm>
              <a:off x="14991892" y="6624107"/>
              <a:ext cx="4945679" cy="1376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Entrepreneurship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87" name="Google Shape;1387;p74"/>
            <p:cNvSpPr txBox="1"/>
            <p:nvPr/>
          </p:nvSpPr>
          <p:spPr>
            <a:xfrm>
              <a:off x="15057833" y="7651546"/>
              <a:ext cx="4963543" cy="1376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Research Culture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74"/>
            <p:cNvSpPr txBox="1"/>
            <p:nvPr/>
          </p:nvSpPr>
          <p:spPr>
            <a:xfrm>
              <a:off x="14677588" y="8839235"/>
              <a:ext cx="5981982" cy="1376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Employability  Skills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74"/>
            <p:cNvSpPr txBox="1"/>
            <p:nvPr/>
          </p:nvSpPr>
          <p:spPr>
            <a:xfrm>
              <a:off x="15079727" y="10120430"/>
              <a:ext cx="5070750" cy="1376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Societal Empathy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74"/>
            <p:cNvSpPr txBox="1"/>
            <p:nvPr/>
          </p:nvSpPr>
          <p:spPr>
            <a:xfrm>
              <a:off x="14449966" y="11630330"/>
              <a:ext cx="7036155" cy="786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Personality Development</a:t>
              </a: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91" name="Google Shape;1391;p74"/>
            <p:cNvSpPr txBox="1"/>
            <p:nvPr/>
          </p:nvSpPr>
          <p:spPr>
            <a:xfrm>
              <a:off x="15136310" y="13044283"/>
              <a:ext cx="5821173" cy="1376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Engineering acumen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2" name="Google Shape;1392;p74"/>
          <p:cNvSpPr/>
          <p:nvPr/>
        </p:nvSpPr>
        <p:spPr>
          <a:xfrm>
            <a:off x="0" y="0"/>
            <a:ext cx="9876312" cy="899417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25" lIns="32275" spcFirstLastPara="1" rIns="32275" wrap="square" tIns="16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Progressive Plan</a:t>
            </a:r>
            <a:endParaRPr b="1" sz="34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3" name="Google Shape;139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" y="0"/>
            <a:ext cx="864295" cy="8994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394" name="Google Shape;1394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5022" y="30249"/>
            <a:ext cx="1401290" cy="84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74"/>
          <p:cNvSpPr txBox="1"/>
          <p:nvPr/>
        </p:nvSpPr>
        <p:spPr>
          <a:xfrm>
            <a:off x="277794" y="4304208"/>
            <a:ext cx="48236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Fundamental and applied research activity to solve industrial and societal problems</a:t>
            </a:r>
            <a:endParaRPr/>
          </a:p>
        </p:txBody>
      </p:sp>
      <p:sp>
        <p:nvSpPr>
          <p:cNvPr id="1396" name="Google Shape;1396;p74"/>
          <p:cNvSpPr/>
          <p:nvPr/>
        </p:nvSpPr>
        <p:spPr>
          <a:xfrm>
            <a:off x="175924" y="2525487"/>
            <a:ext cx="5178118" cy="549105"/>
          </a:xfrm>
          <a:prstGeom prst="roundRect">
            <a:avLst>
              <a:gd fmla="val 16667" name="adj"/>
            </a:avLst>
          </a:prstGeom>
          <a:solidFill>
            <a:srgbClr val="36205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Ideating entrepreneurship and start-up culture through a-hub ,DIGIFAC,AU skill development centre</a:t>
            </a:r>
            <a:endParaRPr/>
          </a:p>
        </p:txBody>
      </p:sp>
      <p:sp>
        <p:nvSpPr>
          <p:cNvPr id="1397" name="Google Shape;1397;p74"/>
          <p:cNvSpPr/>
          <p:nvPr/>
        </p:nvSpPr>
        <p:spPr>
          <a:xfrm>
            <a:off x="175924" y="1857922"/>
            <a:ext cx="5178122" cy="656678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Nurturing students to become leaders to head and inspire academic institutions and industry</a:t>
            </a:r>
            <a:endParaRPr b="1"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75"/>
          <p:cNvSpPr/>
          <p:nvPr/>
        </p:nvSpPr>
        <p:spPr>
          <a:xfrm>
            <a:off x="0" y="0"/>
            <a:ext cx="9906000" cy="104046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150" lIns="32350" spcFirstLastPara="1" rIns="32350" wrap="square" tIns="16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Computer Science and Systems Engineering </a:t>
            </a:r>
            <a:endParaRPr/>
          </a:p>
        </p:txBody>
      </p:sp>
      <p:pic>
        <p:nvPicPr>
          <p:cNvPr id="1405" name="Google Shape;1405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23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1406" name="Google Shape;1406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052174"/>
            <a:ext cx="9906000" cy="580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"/>
          <p:cNvSpPr/>
          <p:nvPr/>
        </p:nvSpPr>
        <p:spPr>
          <a:xfrm>
            <a:off x="0" y="32105"/>
            <a:ext cx="9906000" cy="1040460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6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2" name="Google Shape;38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383" name="Google Shape;38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"/>
          <p:cNvSpPr txBox="1"/>
          <p:nvPr>
            <p:ph type="title"/>
          </p:nvPr>
        </p:nvSpPr>
        <p:spPr>
          <a:xfrm>
            <a:off x="513252" y="97181"/>
            <a:ext cx="8782028" cy="887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Times New Roman"/>
              <a:buNone/>
            </a:pPr>
            <a:r>
              <a:rPr b="1" lang="en-US" sz="2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UG &amp; PG Scheme and Syllabus </a:t>
            </a:r>
            <a:endParaRPr b="1" sz="2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9"/>
          <p:cNvSpPr txBox="1"/>
          <p:nvPr>
            <p:ph idx="12" type="sldNum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9"/>
          <p:cNvSpPr/>
          <p:nvPr/>
        </p:nvSpPr>
        <p:spPr>
          <a:xfrm>
            <a:off x="493056" y="2514600"/>
            <a:ext cx="4411210" cy="36576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4445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-284982" lvl="1" marL="66574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BTech-CSE-2021-22</a:t>
            </a:r>
            <a:endParaRPr b="0" i="0" sz="18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4982" lvl="1" marL="66574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BTech-CSE-2020-21</a:t>
            </a:r>
            <a:endParaRPr b="0" i="0" sz="18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4982" lvl="1" marL="66574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BTech-CSE-2019-20</a:t>
            </a:r>
            <a:endParaRPr b="0" i="0" sz="18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10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4982" lvl="1" marL="66574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BTech-CSE-2018-19</a:t>
            </a:r>
            <a:endParaRPr b="0" i="0" sz="18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12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284982" lvl="1" marL="665745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BTech-CSE-2017-18</a:t>
            </a:r>
            <a:endParaRPr b="0" i="0" sz="1800" u="sng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  <a:hlinkClick r:id="rId1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grpSp>
        <p:nvGrpSpPr>
          <p:cNvPr id="387" name="Google Shape;387;p9"/>
          <p:cNvGrpSpPr/>
          <p:nvPr/>
        </p:nvGrpSpPr>
        <p:grpSpPr>
          <a:xfrm>
            <a:off x="5125600" y="2514601"/>
            <a:ext cx="4399401" cy="3657599"/>
            <a:chOff x="5361466" y="2869000"/>
            <a:chExt cx="3843889" cy="2309002"/>
          </a:xfrm>
        </p:grpSpPr>
        <p:sp>
          <p:nvSpPr>
            <p:cNvPr id="388" name="Google Shape;388;p9"/>
            <p:cNvSpPr/>
            <p:nvPr/>
          </p:nvSpPr>
          <p:spPr>
            <a:xfrm>
              <a:off x="5361466" y="2869000"/>
              <a:ext cx="3843889" cy="2309002"/>
            </a:xfrm>
            <a:prstGeom prst="roundRect">
              <a:avLst>
                <a:gd fmla="val 16667" name="adj"/>
              </a:avLst>
            </a:prstGeom>
            <a:solidFill>
              <a:srgbClr val="FBD4B4"/>
            </a:solidFill>
            <a:ln cap="flat" cmpd="sng" w="44450">
              <a:solidFill>
                <a:srgbClr val="7030A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5500" lIns="31025" spcFirstLastPara="1" rIns="31025" wrap="square" tIns="15500">
              <a:noAutofit/>
            </a:bodyPr>
            <a:lstStyle/>
            <a:p>
              <a:pPr indent="-240375" lvl="1" marL="72274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endParaRPr>
            </a:p>
          </p:txBody>
        </p:sp>
        <p:sp>
          <p:nvSpPr>
            <p:cNvPr id="389" name="Google Shape;389;p9"/>
            <p:cNvSpPr txBox="1"/>
            <p:nvPr/>
          </p:nvSpPr>
          <p:spPr>
            <a:xfrm>
              <a:off x="5585372" y="3459303"/>
              <a:ext cx="3189654" cy="845187"/>
            </a:xfrm>
            <a:prstGeom prst="rect">
              <a:avLst/>
            </a:prstGeom>
            <a:solidFill>
              <a:srgbClr val="FBD4B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341975" lvl="1" marL="72274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US" sz="1800" u="sng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1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M.Tech CST</a:t>
              </a:r>
              <a:endParaRPr b="0" i="0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1975" lvl="1" marL="72274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US" sz="1800" u="sng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1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M.Tech AI &amp; ML</a:t>
              </a:r>
              <a:endParaRPr/>
            </a:p>
            <a:p>
              <a:pPr indent="-341975" lvl="1" marL="722748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US" sz="1800" u="sng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  <a:hlinkClick r:id="rId1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M.Tech CN &amp; IS</a:t>
              </a:r>
              <a:endParaRPr b="0" i="0" sz="1800" u="sng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1828800" y="1600200"/>
            <a:ext cx="6248400" cy="457200"/>
          </a:xfrm>
          <a:prstGeom prst="roundRect">
            <a:avLst>
              <a:gd fmla="val 16667" name="adj"/>
            </a:avLst>
          </a:prstGeom>
          <a:solidFill>
            <a:srgbClr val="E5B8B7"/>
          </a:solidFill>
          <a:ln cap="flat" cmpd="sng" w="25400">
            <a:solidFill>
              <a:srgbClr val="7030A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450" lIns="30925" spcFirstLastPara="1" rIns="30925" wrap="square" tIns="15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Links to UG &amp; PG Programmes Scheme and Syllabus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0"/>
          <p:cNvSpPr/>
          <p:nvPr/>
        </p:nvSpPr>
        <p:spPr>
          <a:xfrm>
            <a:off x="457201" y="1138804"/>
            <a:ext cx="2590800" cy="1116995"/>
          </a:xfrm>
          <a:prstGeom prst="flowChartAlternateProcess">
            <a:avLst/>
          </a:prstGeom>
          <a:solidFill>
            <a:srgbClr val="8CB3E3"/>
          </a:solidFill>
          <a:ln cap="flat" cmpd="sng" w="28575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600" lIns="91175" spcFirstLastPara="1" rIns="91175" wrap="square" tIns="4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Works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B.Tech – 175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B.Tech+M.Tech-338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M.Tech - 337</a:t>
            </a:r>
            <a:endParaRPr/>
          </a:p>
        </p:txBody>
      </p:sp>
      <p:sp>
        <p:nvSpPr>
          <p:cNvPr id="396" name="Google Shape;396;p10"/>
          <p:cNvSpPr/>
          <p:nvPr/>
        </p:nvSpPr>
        <p:spPr>
          <a:xfrm>
            <a:off x="6685670" y="1138804"/>
            <a:ext cx="2267232" cy="1116995"/>
          </a:xfrm>
          <a:prstGeom prst="flowChartAlternateProcess">
            <a:avLst/>
          </a:prstGeom>
          <a:solidFill>
            <a:srgbClr val="FABF8E"/>
          </a:solidFill>
          <a:ln cap="flat" cmpd="sng" w="28575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600" lIns="91175" spcFirstLastPara="1" rIns="91175" wrap="square" tIns="4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Internships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114</a:t>
            </a:r>
            <a:endParaRPr/>
          </a:p>
        </p:txBody>
      </p:sp>
      <p:sp>
        <p:nvSpPr>
          <p:cNvPr id="397" name="Google Shape;397;p10"/>
          <p:cNvSpPr/>
          <p:nvPr/>
        </p:nvSpPr>
        <p:spPr>
          <a:xfrm>
            <a:off x="3876292" y="1141994"/>
            <a:ext cx="2135848" cy="1116995"/>
          </a:xfrm>
          <a:prstGeom prst="flowChartAlternateProcess">
            <a:avLst/>
          </a:prstGeom>
          <a:solidFill>
            <a:srgbClr val="92CCDC"/>
          </a:solidFill>
          <a:ln cap="flat" cmpd="sng" w="28575">
            <a:solidFill>
              <a:srgbClr val="366092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600" lIns="91175" spcFirstLastPara="1" rIns="91175" wrap="square" tIns="45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Value added courses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</a:t>
            </a:r>
            <a:endParaRPr/>
          </a:p>
        </p:txBody>
      </p:sp>
      <p:sp>
        <p:nvSpPr>
          <p:cNvPr id="398" name="Google Shape;398;p10"/>
          <p:cNvSpPr txBox="1"/>
          <p:nvPr/>
        </p:nvSpPr>
        <p:spPr>
          <a:xfrm>
            <a:off x="6993479" y="2341169"/>
            <a:ext cx="1661208" cy="261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the documents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0"/>
          <p:cNvSpPr txBox="1"/>
          <p:nvPr/>
        </p:nvSpPr>
        <p:spPr>
          <a:xfrm>
            <a:off x="1084484" y="2341169"/>
            <a:ext cx="1626175" cy="261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the documents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0"/>
          <p:cNvSpPr txBox="1"/>
          <p:nvPr/>
        </p:nvSpPr>
        <p:spPr>
          <a:xfrm>
            <a:off x="4095213" y="2341169"/>
            <a:ext cx="1715575" cy="261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the documents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0"/>
          <p:cNvSpPr/>
          <p:nvPr/>
        </p:nvSpPr>
        <p:spPr>
          <a:xfrm>
            <a:off x="0" y="0"/>
            <a:ext cx="9906000" cy="955088"/>
          </a:xfrm>
          <a:prstGeom prst="roundRect">
            <a:avLst>
              <a:gd fmla="val 6902" name="adj"/>
            </a:avLst>
          </a:prstGeom>
          <a:solidFill>
            <a:srgbClr val="00206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190500" algn="ctr" dir="2700000" dist="228600">
              <a:srgbClr val="000000">
                <a:alpha val="29803"/>
              </a:srgbClr>
            </a:outerShdw>
          </a:effectLst>
        </p:spPr>
        <p:txBody>
          <a:bodyPr anchorCtr="0" anchor="ctr" bIns="16075" lIns="32225" spcFirstLastPara="1" rIns="32225" wrap="square" tIns="160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endParaRPr b="1" sz="18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2" name="Google Shape;40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40" y="0"/>
            <a:ext cx="864295" cy="104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ystems Engineering on AVP - AVP" id="403" name="Google Shape;40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04710" y="-11715"/>
            <a:ext cx="1401290" cy="97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0"/>
          <p:cNvSpPr txBox="1"/>
          <p:nvPr/>
        </p:nvSpPr>
        <p:spPr>
          <a:xfrm>
            <a:off x="1185333" y="277847"/>
            <a:ext cx="7620000" cy="487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600" lIns="91175" spcFirstLastPara="1" rIns="91175" wrap="square" tIns="456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Projects/Value added Courses/</a:t>
            </a:r>
            <a:r>
              <a:rPr b="1" lang="en-US" sz="20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Internships</a:t>
            </a:r>
            <a:endParaRPr/>
          </a:p>
        </p:txBody>
      </p:sp>
      <p:graphicFrame>
        <p:nvGraphicFramePr>
          <p:cNvPr id="405" name="Google Shape;405;p10"/>
          <p:cNvGraphicFramePr/>
          <p:nvPr/>
        </p:nvGraphicFramePr>
        <p:xfrm>
          <a:off x="228601" y="300902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{223D57BE-D5A2-4464-9E8B-DF9477733F02}</a:tableStyleId>
              </a:tblPr>
              <a:tblGrid>
                <a:gridCol w="3657600"/>
                <a:gridCol w="1066800"/>
                <a:gridCol w="1066800"/>
                <a:gridCol w="990600"/>
                <a:gridCol w="1371600"/>
                <a:gridCol w="1219200"/>
              </a:tblGrid>
              <a:tr h="553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Program name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2017-18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2018-19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2019-20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2020-2021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2021-2022</a:t>
                      </a:r>
                      <a:endParaRPr sz="1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959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 CSE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B.Tech+M.Tech CSE - (Integrated)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</a:txBody>
                  <a:tcPr marT="9525" marB="0" marR="9525" marL="9525" anchor="b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 specialization in AI&amp;R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AI&amp;ML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specialization in CN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CN&amp;IS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CST with specialization in BIO-Info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B3E3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M.Tech IT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7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MCA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59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MSc. Computer Science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/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55725" marL="557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</a:tbl>
          </a:graphicData>
        </a:graphic>
      </p:graphicFrame>
      <p:sp>
        <p:nvSpPr>
          <p:cNvPr id="406" name="Google Shape;406;p10"/>
          <p:cNvSpPr/>
          <p:nvPr/>
        </p:nvSpPr>
        <p:spPr>
          <a:xfrm>
            <a:off x="442785" y="2590800"/>
            <a:ext cx="2590800" cy="367824"/>
          </a:xfrm>
          <a:prstGeom prst="roundRect">
            <a:avLst>
              <a:gd fmla="val 34011" name="adj"/>
            </a:avLst>
          </a:prstGeom>
          <a:solidFill>
            <a:srgbClr val="C2D59B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600" lIns="91175" spcFirstLastPara="1" rIns="91175" wrap="square" tIns="45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Project Works</a:t>
            </a:r>
            <a:endParaRPr/>
          </a:p>
        </p:txBody>
      </p:sp>
      <p:sp>
        <p:nvSpPr>
          <p:cNvPr id="407" name="Google Shape;407;p10"/>
          <p:cNvSpPr txBox="1"/>
          <p:nvPr>
            <p:ph idx="12" type="sldNum"/>
          </p:nvPr>
        </p:nvSpPr>
        <p:spPr>
          <a:xfrm>
            <a:off x="7467600" y="6590181"/>
            <a:ext cx="2278380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888888"/>
                </a:solidFill>
              </a:rPr>
              <a:t>‹#›</a:t>
            </a:fld>
            <a:endParaRPr sz="14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Mesh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system109</dc:creator>
</cp:coreProperties>
</file>